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8" r:id="rId3"/>
    <p:sldId id="275" r:id="rId4"/>
    <p:sldId id="299" r:id="rId5"/>
    <p:sldId id="274" r:id="rId6"/>
    <p:sldId id="291" r:id="rId7"/>
    <p:sldId id="300" r:id="rId8"/>
    <p:sldId id="293" r:id="rId9"/>
    <p:sldId id="294" r:id="rId10"/>
    <p:sldId id="261" r:id="rId11"/>
    <p:sldId id="260" r:id="rId12"/>
    <p:sldId id="276" r:id="rId13"/>
    <p:sldId id="290" r:id="rId14"/>
    <p:sldId id="263" r:id="rId15"/>
    <p:sldId id="284" r:id="rId16"/>
    <p:sldId id="295" r:id="rId17"/>
    <p:sldId id="278"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le Støylen" initials="JS" lastIdx="1" clrIdx="0">
    <p:extLst>
      <p:ext uri="{19B8F6BF-5375-455C-9EA6-DF929625EA0E}">
        <p15:presenceInfo xmlns:p15="http://schemas.microsoft.com/office/powerpoint/2012/main" userId="S::jarle.stoylen@brimer.no::2af7fd01-80e3-4642-916f-5cc03ece1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111" d="100"/>
          <a:sy n="111" d="100"/>
        </p:scale>
        <p:origin x="1140" y="96"/>
      </p:cViewPr>
      <p:guideLst/>
    </p:cSldViewPr>
  </p:slideViewPr>
  <p:notesTextViewPr>
    <p:cViewPr>
      <p:scale>
        <a:sx n="1" d="1"/>
        <a:sy n="1" d="1"/>
      </p:scale>
      <p:origin x="0" y="0"/>
    </p:cViewPr>
  </p:notesTextViewPr>
  <p:sorterViewPr>
    <p:cViewPr>
      <p:scale>
        <a:sx n="100" d="100"/>
        <a:sy n="100" d="100"/>
      </p:scale>
      <p:origin x="0" y="-5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AE883-5904-49A2-ABCB-C0292BDC38CB}" type="datetimeFigureOut">
              <a:rPr lang="nn-NO" smtClean="0"/>
              <a:t>20.04.2023</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7270C-CB35-4D08-8C66-17CEB96DF8A5}" type="slidenum">
              <a:rPr lang="nn-NO" smtClean="0"/>
              <a:t>‹#›</a:t>
            </a:fld>
            <a:endParaRPr lang="nn-NO"/>
          </a:p>
        </p:txBody>
      </p:sp>
    </p:spTree>
    <p:extLst>
      <p:ext uri="{BB962C8B-B14F-4D97-AF65-F5344CB8AC3E}">
        <p14:creationId xmlns:p14="http://schemas.microsoft.com/office/powerpoint/2010/main" val="266142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n-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a:p>
        </p:txBody>
      </p:sp>
      <p:sp>
        <p:nvSpPr>
          <p:cNvPr id="4" name="Plassholder for dato 3"/>
          <p:cNvSpPr>
            <a:spLocks noGrp="1"/>
          </p:cNvSpPr>
          <p:nvPr>
            <p:ph type="dt" sz="half" idx="10"/>
          </p:nvPr>
        </p:nvSpPr>
        <p:spPr/>
        <p:txBody>
          <a:bodyPr/>
          <a:lstStyle/>
          <a:p>
            <a:fld id="{471B2A99-8DE5-4B86-BF4B-C70B1D2C899C}" type="datetimeFigureOut">
              <a:rPr lang="nn-NO" smtClean="0"/>
              <a:t>20.04.2023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207421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10"/>
          </p:nvPr>
        </p:nvSpPr>
        <p:spPr/>
        <p:txBody>
          <a:bodyPr/>
          <a:lstStyle/>
          <a:p>
            <a:fld id="{471B2A99-8DE5-4B86-BF4B-C70B1D2C899C}" type="datetimeFigureOut">
              <a:rPr lang="nn-NO" smtClean="0"/>
              <a:t>20.04.2023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65319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nn-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10"/>
          </p:nvPr>
        </p:nvSpPr>
        <p:spPr/>
        <p:txBody>
          <a:bodyPr/>
          <a:lstStyle/>
          <a:p>
            <a:fld id="{471B2A99-8DE5-4B86-BF4B-C70B1D2C899C}" type="datetimeFigureOut">
              <a:rPr lang="nn-NO" smtClean="0"/>
              <a:t>20.04.2023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57121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10"/>
          </p:nvPr>
        </p:nvSpPr>
        <p:spPr/>
        <p:txBody>
          <a:bodyPr/>
          <a:lstStyle/>
          <a:p>
            <a:fld id="{471B2A99-8DE5-4B86-BF4B-C70B1D2C899C}" type="datetimeFigureOut">
              <a:rPr lang="nn-NO" smtClean="0"/>
              <a:t>20.04.2023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259292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n-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471B2A99-8DE5-4B86-BF4B-C70B1D2C899C}" type="datetimeFigureOut">
              <a:rPr lang="nn-NO" smtClean="0"/>
              <a:t>20.04.2023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379957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p:cNvSpPr>
            <a:spLocks noGrp="1"/>
          </p:cNvSpPr>
          <p:nvPr>
            <p:ph type="dt" sz="half" idx="10"/>
          </p:nvPr>
        </p:nvSpPr>
        <p:spPr/>
        <p:txBody>
          <a:bodyPr/>
          <a:lstStyle/>
          <a:p>
            <a:fld id="{471B2A99-8DE5-4B86-BF4B-C70B1D2C899C}" type="datetimeFigureOut">
              <a:rPr lang="nn-NO" smtClean="0"/>
              <a:t>20.04.2023</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392413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nn-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Plassholder for dato 6"/>
          <p:cNvSpPr>
            <a:spLocks noGrp="1"/>
          </p:cNvSpPr>
          <p:nvPr>
            <p:ph type="dt" sz="half" idx="10"/>
          </p:nvPr>
        </p:nvSpPr>
        <p:spPr/>
        <p:txBody>
          <a:bodyPr/>
          <a:lstStyle/>
          <a:p>
            <a:fld id="{471B2A99-8DE5-4B86-BF4B-C70B1D2C899C}" type="datetimeFigureOut">
              <a:rPr lang="nn-NO" smtClean="0"/>
              <a:t>20.04.2023</a:t>
            </a:fld>
            <a:endParaRPr lang="nn-NO"/>
          </a:p>
        </p:txBody>
      </p:sp>
      <p:sp>
        <p:nvSpPr>
          <p:cNvPr id="8" name="Plassholder for bunntekst 7"/>
          <p:cNvSpPr>
            <a:spLocks noGrp="1"/>
          </p:cNvSpPr>
          <p:nvPr>
            <p:ph type="ftr" sz="quarter" idx="11"/>
          </p:nvPr>
        </p:nvSpPr>
        <p:spPr/>
        <p:txBody>
          <a:bodyPr/>
          <a:lstStyle/>
          <a:p>
            <a:endParaRPr lang="nn-NO"/>
          </a:p>
        </p:txBody>
      </p:sp>
      <p:sp>
        <p:nvSpPr>
          <p:cNvPr id="9" name="Plassholder for lysbildenummer 8"/>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303951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dato 2"/>
          <p:cNvSpPr>
            <a:spLocks noGrp="1"/>
          </p:cNvSpPr>
          <p:nvPr>
            <p:ph type="dt" sz="half" idx="10"/>
          </p:nvPr>
        </p:nvSpPr>
        <p:spPr/>
        <p:txBody>
          <a:bodyPr/>
          <a:lstStyle/>
          <a:p>
            <a:fld id="{471B2A99-8DE5-4B86-BF4B-C70B1D2C899C}" type="datetimeFigureOut">
              <a:rPr lang="nn-NO" smtClean="0"/>
              <a:t>20.04.2023</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409684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71B2A99-8DE5-4B86-BF4B-C70B1D2C899C}" type="datetimeFigureOut">
              <a:rPr lang="nn-NO" smtClean="0"/>
              <a:t>20.04.2023</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226964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471B2A99-8DE5-4B86-BF4B-C70B1D2C899C}" type="datetimeFigureOut">
              <a:rPr lang="nn-NO" smtClean="0"/>
              <a:t>20.04.2023</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219850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471B2A99-8DE5-4B86-BF4B-C70B1D2C899C}" type="datetimeFigureOut">
              <a:rPr lang="nn-NO" smtClean="0"/>
              <a:t>20.04.2023</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900D1507-AC6F-48F2-B143-3C3D224526C5}" type="slidenum">
              <a:rPr lang="nn-NO" smtClean="0"/>
              <a:t>‹#›</a:t>
            </a:fld>
            <a:endParaRPr lang="nn-NO"/>
          </a:p>
        </p:txBody>
      </p:sp>
    </p:spTree>
    <p:extLst>
      <p:ext uri="{BB962C8B-B14F-4D97-AF65-F5344CB8AC3E}">
        <p14:creationId xmlns:p14="http://schemas.microsoft.com/office/powerpoint/2010/main" val="419666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B2A99-8DE5-4B86-BF4B-C70B1D2C899C}" type="datetimeFigureOut">
              <a:rPr lang="nn-NO" smtClean="0"/>
              <a:t>20.04.2023</a:t>
            </a:fld>
            <a:endParaRPr lang="nn-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1507-AC6F-48F2-B143-3C3D224526C5}" type="slidenum">
              <a:rPr lang="nn-NO" smtClean="0"/>
              <a:t>‹#›</a:t>
            </a:fld>
            <a:endParaRPr lang="nn-NO"/>
          </a:p>
        </p:txBody>
      </p:sp>
    </p:spTree>
    <p:extLst>
      <p:ext uri="{BB962C8B-B14F-4D97-AF65-F5344CB8AC3E}">
        <p14:creationId xmlns:p14="http://schemas.microsoft.com/office/powerpoint/2010/main" val="147837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3136128"/>
          </a:xfrm>
        </p:spPr>
        <p:txBody>
          <a:bodyPr>
            <a:normAutofit/>
          </a:bodyPr>
          <a:lstStyle/>
          <a:p>
            <a:br>
              <a:rPr lang="nn-NO" dirty="0"/>
            </a:br>
            <a:r>
              <a:rPr lang="nn-NO" dirty="0"/>
              <a:t>Generalforsamling</a:t>
            </a:r>
            <a:br>
              <a:rPr lang="nn-NO" dirty="0"/>
            </a:br>
            <a:r>
              <a:rPr lang="nn-NO" dirty="0"/>
              <a:t>20.april 2023</a:t>
            </a:r>
          </a:p>
        </p:txBody>
      </p:sp>
      <p:sp>
        <p:nvSpPr>
          <p:cNvPr id="3" name="Undertittel 2"/>
          <p:cNvSpPr>
            <a:spLocks noGrp="1"/>
          </p:cNvSpPr>
          <p:nvPr>
            <p:ph type="subTitle" idx="1"/>
          </p:nvPr>
        </p:nvSpPr>
        <p:spPr>
          <a:xfrm>
            <a:off x="1524000" y="4876800"/>
            <a:ext cx="9144000" cy="1193074"/>
          </a:xfrm>
        </p:spPr>
        <p:txBody>
          <a:bodyPr/>
          <a:lstStyle/>
          <a:p>
            <a:r>
              <a:rPr lang="nn-NO" dirty="0"/>
              <a:t>Sande Fastlandssamband as</a:t>
            </a:r>
          </a:p>
        </p:txBody>
      </p:sp>
    </p:spTree>
    <p:extLst>
      <p:ext uri="{BB962C8B-B14F-4D97-AF65-F5344CB8AC3E}">
        <p14:creationId xmlns:p14="http://schemas.microsoft.com/office/powerpoint/2010/main" val="345341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Kostnad tunnel</a:t>
            </a:r>
          </a:p>
        </p:txBody>
      </p:sp>
      <p:sp>
        <p:nvSpPr>
          <p:cNvPr id="3" name="Rektangel 2"/>
          <p:cNvSpPr/>
          <p:nvPr/>
        </p:nvSpPr>
        <p:spPr>
          <a:xfrm>
            <a:off x="888274" y="1750423"/>
            <a:ext cx="9581606" cy="2677656"/>
          </a:xfrm>
          <a:prstGeom prst="rect">
            <a:avLst/>
          </a:prstGeom>
        </p:spPr>
        <p:txBody>
          <a:bodyPr wrap="square">
            <a:spAutoFit/>
          </a:bodyPr>
          <a:lstStyle/>
          <a:p>
            <a:r>
              <a:rPr lang="nn-NO" sz="2800" b="0" i="0" u="none" strike="noStrike" baseline="0" dirty="0">
                <a:solidFill>
                  <a:srgbClr val="000000"/>
                </a:solidFill>
                <a:latin typeface="Calibri" panose="020F0502020204030204" pitchFamily="34" charset="0"/>
              </a:rPr>
              <a:t>KS1 :</a:t>
            </a:r>
          </a:p>
          <a:p>
            <a:endParaRPr lang="nn-NO" sz="2800" b="0" i="0" u="none" strike="noStrike" baseline="0" dirty="0">
              <a:solidFill>
                <a:srgbClr val="000000"/>
              </a:solidFill>
              <a:latin typeface="Calibri" panose="020F0502020204030204" pitchFamily="34" charset="0"/>
            </a:endParaRPr>
          </a:p>
          <a:p>
            <a:r>
              <a:rPr lang="nb-NO" sz="2800" i="1" dirty="0">
                <a:solidFill>
                  <a:srgbClr val="000000"/>
                </a:solidFill>
                <a:latin typeface="Calibri" panose="020F0502020204030204" pitchFamily="34" charset="0"/>
              </a:rPr>
              <a:t>Enhetspris på undersjøisk tunnel er satt som 130.000 NOK/løpemeter inkl. entreprenørens rigg og drift etter erfaringer fra Nordøyvegen . </a:t>
            </a:r>
          </a:p>
          <a:p>
            <a:r>
              <a:rPr lang="nb-NO" sz="2800" dirty="0">
                <a:solidFill>
                  <a:srgbClr val="000000"/>
                </a:solidFill>
                <a:latin typeface="Calibri" panose="020F0502020204030204" pitchFamily="34" charset="0"/>
              </a:rPr>
              <a:t>Forventa kostnad (P-50) – </a:t>
            </a:r>
            <a:r>
              <a:rPr lang="nb-NO" sz="2800" b="1" dirty="0">
                <a:solidFill>
                  <a:srgbClr val="000000"/>
                </a:solidFill>
                <a:latin typeface="Calibri" panose="020F0502020204030204" pitchFamily="34" charset="0"/>
              </a:rPr>
              <a:t>1,516</a:t>
            </a:r>
            <a:r>
              <a:rPr lang="nb-NO" sz="2800" dirty="0">
                <a:solidFill>
                  <a:srgbClr val="000000"/>
                </a:solidFill>
                <a:latin typeface="Calibri" panose="020F0502020204030204" pitchFamily="34" charset="0"/>
              </a:rPr>
              <a:t>  og P-85 – </a:t>
            </a:r>
            <a:r>
              <a:rPr lang="nb-NO" sz="2800" b="1" dirty="0">
                <a:solidFill>
                  <a:srgbClr val="000000"/>
                </a:solidFill>
                <a:latin typeface="Calibri" panose="020F0502020204030204" pitchFamily="34" charset="0"/>
              </a:rPr>
              <a:t>1,820</a:t>
            </a:r>
            <a:r>
              <a:rPr lang="nb-NO" sz="2800" dirty="0">
                <a:solidFill>
                  <a:srgbClr val="000000"/>
                </a:solidFill>
                <a:latin typeface="Calibri" panose="020F0502020204030204" pitchFamily="34" charset="0"/>
              </a:rPr>
              <a:t> </a:t>
            </a:r>
            <a:r>
              <a:rPr lang="nb-NO" sz="2800" dirty="0" err="1">
                <a:solidFill>
                  <a:srgbClr val="000000"/>
                </a:solidFill>
                <a:latin typeface="Calibri" panose="020F0502020204030204" pitchFamily="34" charset="0"/>
              </a:rPr>
              <a:t>inkl</a:t>
            </a:r>
            <a:r>
              <a:rPr lang="nb-NO" sz="2800" dirty="0">
                <a:solidFill>
                  <a:srgbClr val="000000"/>
                </a:solidFill>
                <a:latin typeface="Calibri" panose="020F0502020204030204" pitchFamily="34" charset="0"/>
              </a:rPr>
              <a:t> </a:t>
            </a:r>
            <a:r>
              <a:rPr lang="nb-NO" sz="2800" dirty="0" err="1">
                <a:solidFill>
                  <a:srgbClr val="000000"/>
                </a:solidFill>
                <a:latin typeface="Calibri" panose="020F0502020204030204" pitchFamily="34" charset="0"/>
              </a:rPr>
              <a:t>mva</a:t>
            </a:r>
            <a:endParaRPr lang="nb-NO"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2770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a:t>Deloitte</a:t>
            </a:r>
            <a:r>
              <a:rPr lang="nn-NO" dirty="0"/>
              <a:t>- finansiell analyse</a:t>
            </a:r>
          </a:p>
        </p:txBody>
      </p:sp>
      <p:sp>
        <p:nvSpPr>
          <p:cNvPr id="3" name="Plassholder for innhold 2"/>
          <p:cNvSpPr>
            <a:spLocks noGrp="1"/>
          </p:cNvSpPr>
          <p:nvPr>
            <p:ph idx="1"/>
          </p:nvPr>
        </p:nvSpPr>
        <p:spPr/>
        <p:txBody>
          <a:bodyPr>
            <a:normAutofit/>
          </a:bodyPr>
          <a:lstStyle/>
          <a:p>
            <a:pPr marL="0" indent="0">
              <a:buNone/>
            </a:pPr>
            <a:r>
              <a:rPr lang="nb-NO" dirty="0"/>
              <a:t>Vi ser at utgifter knyttet til bygging og drift av fastlandssambandet er langt lavere (1.878 MNOK) enn utgiftene som MRFK vil få dersom fergedriften videreføres. </a:t>
            </a:r>
          </a:p>
          <a:p>
            <a:pPr marL="0" indent="0">
              <a:buNone/>
            </a:pPr>
            <a:r>
              <a:rPr lang="nb-NO" dirty="0"/>
              <a:t>Samlet utgiftsøkning utgjør 95 MNOK fra 2025-2042, mens netto besparelser over prosjektets levetid utgjør 199 MNOK (2020-kroner)</a:t>
            </a:r>
            <a:endParaRPr lang="nn-NO" dirty="0"/>
          </a:p>
        </p:txBody>
      </p:sp>
    </p:spTree>
    <p:extLst>
      <p:ext uri="{BB962C8B-B14F-4D97-AF65-F5344CB8AC3E}">
        <p14:creationId xmlns:p14="http://schemas.microsoft.com/office/powerpoint/2010/main" val="425338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7863840" cy="1002528"/>
          </a:xfrm>
        </p:spPr>
        <p:txBody>
          <a:bodyPr/>
          <a:lstStyle/>
          <a:p>
            <a:r>
              <a:rPr lang="nn-NO" dirty="0"/>
              <a:t>Kommunikasjonar</a:t>
            </a:r>
          </a:p>
        </p:txBody>
      </p:sp>
      <p:sp>
        <p:nvSpPr>
          <p:cNvPr id="3" name="Undertittel 2"/>
          <p:cNvSpPr>
            <a:spLocks noGrp="1"/>
          </p:cNvSpPr>
          <p:nvPr>
            <p:ph type="subTitle" idx="1"/>
          </p:nvPr>
        </p:nvSpPr>
        <p:spPr>
          <a:xfrm>
            <a:off x="1524000" y="2490651"/>
            <a:ext cx="9144000" cy="2767149"/>
          </a:xfrm>
        </p:spPr>
        <p:txBody>
          <a:bodyPr>
            <a:normAutofit fontScale="92500" lnSpcReduction="10000"/>
          </a:bodyPr>
          <a:lstStyle/>
          <a:p>
            <a:pPr marL="342900" indent="-342900" algn="l">
              <a:buFont typeface="Arial" panose="020B0604020202020204" pitchFamily="34" charset="0"/>
              <a:buChar char="•"/>
            </a:pPr>
            <a:r>
              <a:rPr lang="nn-NO" dirty="0"/>
              <a:t>Ferja er ein hemsko</a:t>
            </a:r>
          </a:p>
          <a:p>
            <a:pPr marL="342900" indent="-342900" algn="l">
              <a:buFont typeface="Arial" panose="020B0604020202020204" pitchFamily="34" charset="0"/>
              <a:buChar char="•"/>
            </a:pPr>
            <a:r>
              <a:rPr lang="nn-NO" dirty="0"/>
              <a:t>Ventetid </a:t>
            </a:r>
          </a:p>
          <a:p>
            <a:pPr marL="342900" indent="-342900" algn="l">
              <a:buFont typeface="Arial" panose="020B0604020202020204" pitchFamily="34" charset="0"/>
              <a:buChar char="•"/>
            </a:pPr>
            <a:r>
              <a:rPr lang="nn-NO" dirty="0"/>
              <a:t>Nye ferjer stoppar ikkje fråflyttinga</a:t>
            </a:r>
          </a:p>
          <a:p>
            <a:pPr marL="342900" indent="-342900" algn="l">
              <a:buFont typeface="Arial" panose="020B0604020202020204" pitchFamily="34" charset="0"/>
              <a:buChar char="•"/>
            </a:pPr>
            <a:r>
              <a:rPr lang="nn-NO" dirty="0"/>
              <a:t>Bomveg - open berre 9 til 10 nøyaktige tidspunkt </a:t>
            </a:r>
            <a:r>
              <a:rPr lang="nn-NO" dirty="0" err="1"/>
              <a:t>pr</a:t>
            </a:r>
            <a:r>
              <a:rPr lang="nn-NO" dirty="0"/>
              <a:t> døgn</a:t>
            </a:r>
          </a:p>
          <a:p>
            <a:pPr marL="342900" indent="-342900" algn="l">
              <a:buFont typeface="Arial" panose="020B0604020202020204" pitchFamily="34" charset="0"/>
              <a:buChar char="•"/>
            </a:pPr>
            <a:r>
              <a:rPr lang="nn-NO" dirty="0"/>
              <a:t>Buss</a:t>
            </a:r>
          </a:p>
          <a:p>
            <a:pPr marL="342900" indent="-342900" algn="l">
              <a:buFont typeface="Arial" panose="020B0604020202020204" pitchFamily="34" charset="0"/>
              <a:buChar char="•"/>
            </a:pPr>
            <a:r>
              <a:rPr lang="nn-NO" dirty="0"/>
              <a:t>Drosjer</a:t>
            </a:r>
          </a:p>
          <a:p>
            <a:pPr marL="342900" indent="-342900" algn="l">
              <a:buFont typeface="Arial" panose="020B0604020202020204" pitchFamily="34" charset="0"/>
              <a:buChar char="•"/>
            </a:pPr>
            <a:r>
              <a:rPr lang="nn-NO" dirty="0"/>
              <a:t>Varetransport</a:t>
            </a:r>
          </a:p>
          <a:p>
            <a:pPr marL="342900" indent="-342900">
              <a:buFont typeface="Arial" panose="020B0604020202020204" pitchFamily="34" charset="0"/>
              <a:buChar char="•"/>
            </a:pPr>
            <a:endParaRPr lang="nn-NO" dirty="0"/>
          </a:p>
        </p:txBody>
      </p:sp>
    </p:spTree>
    <p:extLst>
      <p:ext uri="{BB962C8B-B14F-4D97-AF65-F5344CB8AC3E}">
        <p14:creationId xmlns:p14="http://schemas.microsoft.com/office/powerpoint/2010/main" val="314381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Samfunns innsparing</a:t>
            </a:r>
          </a:p>
        </p:txBody>
      </p:sp>
      <p:sp>
        <p:nvSpPr>
          <p:cNvPr id="3" name="Plassholder for innhold 2"/>
          <p:cNvSpPr>
            <a:spLocks noGrp="1"/>
          </p:cNvSpPr>
          <p:nvPr>
            <p:ph idx="1"/>
          </p:nvPr>
        </p:nvSpPr>
        <p:spPr/>
        <p:txBody>
          <a:bodyPr/>
          <a:lstStyle/>
          <a:p>
            <a:pPr marL="457200" indent="-457200"/>
            <a:r>
              <a:rPr lang="nn-NO" dirty="0"/>
              <a:t>Ambulansebåt+ bilar, truleg over 10 </a:t>
            </a:r>
            <a:r>
              <a:rPr lang="nn-NO" dirty="0" err="1"/>
              <a:t>mill</a:t>
            </a:r>
            <a:r>
              <a:rPr lang="nn-NO" dirty="0"/>
              <a:t> pr år</a:t>
            </a:r>
          </a:p>
          <a:p>
            <a:pPr marL="457200" indent="-457200"/>
            <a:r>
              <a:rPr lang="nn-NO" dirty="0"/>
              <a:t>Kostnad og minus konkurranse for næringsliv </a:t>
            </a:r>
          </a:p>
          <a:p>
            <a:pPr marL="457200" indent="-457200"/>
            <a:r>
              <a:rPr lang="nn-NO" dirty="0"/>
              <a:t>Verst er utviklingsutsikter for øyane.</a:t>
            </a:r>
          </a:p>
          <a:p>
            <a:r>
              <a:rPr lang="nn-NO" dirty="0"/>
              <a:t>  Administrasjon av ferjene- rutetider og anbod</a:t>
            </a:r>
          </a:p>
          <a:p>
            <a:r>
              <a:rPr lang="nn-NO" dirty="0"/>
              <a:t>  Ventetid for reisande med gods.</a:t>
            </a:r>
          </a:p>
          <a:p>
            <a:r>
              <a:rPr lang="nn-NO" dirty="0"/>
              <a:t>  Tal turar pr dag?? Ferje billettar??</a:t>
            </a:r>
          </a:p>
          <a:p>
            <a:r>
              <a:rPr lang="nn-NO" dirty="0"/>
              <a:t>  Branntenester og heimebasert omsorg</a:t>
            </a:r>
          </a:p>
          <a:p>
            <a:r>
              <a:rPr lang="nn-NO" dirty="0"/>
              <a:t>  Framtidstru og satsing på øyane</a:t>
            </a:r>
          </a:p>
          <a:p>
            <a:endParaRPr lang="nn-NO" dirty="0"/>
          </a:p>
          <a:p>
            <a:endParaRPr lang="nn-NO" dirty="0"/>
          </a:p>
        </p:txBody>
      </p:sp>
    </p:spTree>
    <p:extLst>
      <p:ext uri="{BB962C8B-B14F-4D97-AF65-F5344CB8AC3E}">
        <p14:creationId xmlns:p14="http://schemas.microsoft.com/office/powerpoint/2010/main" val="87098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Kostnadar ved nullalternativet </a:t>
            </a:r>
          </a:p>
        </p:txBody>
      </p:sp>
      <p:sp>
        <p:nvSpPr>
          <p:cNvPr id="3" name="Rektangel 2"/>
          <p:cNvSpPr/>
          <p:nvPr/>
        </p:nvSpPr>
        <p:spPr>
          <a:xfrm>
            <a:off x="923108" y="1967525"/>
            <a:ext cx="8216537" cy="2062103"/>
          </a:xfrm>
          <a:prstGeom prst="rect">
            <a:avLst/>
          </a:prstGeom>
        </p:spPr>
        <p:txBody>
          <a:bodyPr wrap="square">
            <a:spAutoFit/>
          </a:bodyPr>
          <a:lstStyle/>
          <a:p>
            <a:pPr marL="457200" indent="-457200">
              <a:buFont typeface="Arial" panose="020B0604020202020204" pitchFamily="34" charset="0"/>
              <a:buChar char="•"/>
            </a:pPr>
            <a:r>
              <a:rPr lang="nn-NO" sz="3200" dirty="0"/>
              <a:t>Ferje som i dag. Kostnad  33,6 </a:t>
            </a:r>
            <a:r>
              <a:rPr lang="nn-NO" sz="3200" dirty="0" err="1"/>
              <a:t>mill</a:t>
            </a:r>
            <a:r>
              <a:rPr lang="nn-NO" sz="3200" dirty="0"/>
              <a:t> ? p.a. i 45 år</a:t>
            </a:r>
          </a:p>
          <a:p>
            <a:pPr marL="457200" indent="-457200">
              <a:buFont typeface="Arial" panose="020B0604020202020204" pitchFamily="34" charset="0"/>
              <a:buChar char="•"/>
            </a:pPr>
            <a:r>
              <a:rPr lang="nn-NO" sz="3200" dirty="0"/>
              <a:t>Ferjekai årleg vedlikehald </a:t>
            </a:r>
            <a:r>
              <a:rPr lang="nn-NO" sz="3200" dirty="0" err="1"/>
              <a:t>gj</a:t>
            </a:r>
            <a:r>
              <a:rPr lang="nn-NO" sz="3200" dirty="0"/>
              <a:t> snitt pr kai pr år 250 000</a:t>
            </a:r>
          </a:p>
        </p:txBody>
      </p:sp>
    </p:spTree>
    <p:extLst>
      <p:ext uri="{BB962C8B-B14F-4D97-AF65-F5344CB8AC3E}">
        <p14:creationId xmlns:p14="http://schemas.microsoft.com/office/powerpoint/2010/main" val="60438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Nullalternativet versus tunnel</a:t>
            </a:r>
          </a:p>
        </p:txBody>
      </p:sp>
      <p:sp>
        <p:nvSpPr>
          <p:cNvPr id="3" name="Plassholder for innhold 2"/>
          <p:cNvSpPr>
            <a:spLocks noGrp="1"/>
          </p:cNvSpPr>
          <p:nvPr>
            <p:ph idx="1"/>
          </p:nvPr>
        </p:nvSpPr>
        <p:spPr/>
        <p:txBody>
          <a:bodyPr/>
          <a:lstStyle/>
          <a:p>
            <a:r>
              <a:rPr lang="nn-NO" i="1" dirty="0"/>
              <a:t>Null alternativ</a:t>
            </a:r>
          </a:p>
          <a:p>
            <a:r>
              <a:rPr lang="nn-NO" dirty="0"/>
              <a:t>Ferjekaier auka kostnad 400 </a:t>
            </a:r>
            <a:r>
              <a:rPr lang="nn-NO" dirty="0" err="1"/>
              <a:t>mill</a:t>
            </a:r>
            <a:r>
              <a:rPr lang="nn-NO" dirty="0"/>
              <a:t> på 10 år (kva med 45 år?)</a:t>
            </a:r>
          </a:p>
          <a:p>
            <a:r>
              <a:rPr lang="nn-NO" dirty="0"/>
              <a:t>Vedlikehaldsutgifter ferjekaier 1 </a:t>
            </a:r>
            <a:r>
              <a:rPr lang="nn-NO" dirty="0" err="1"/>
              <a:t>mill</a:t>
            </a:r>
            <a:r>
              <a:rPr lang="nn-NO" dirty="0"/>
              <a:t> pr år i 45 år</a:t>
            </a:r>
          </a:p>
          <a:p>
            <a:pPr marL="0" indent="0">
              <a:buNone/>
            </a:pPr>
            <a:r>
              <a:rPr lang="nn-NO" i="1" dirty="0"/>
              <a:t>Fastlandssambandet </a:t>
            </a:r>
          </a:p>
          <a:p>
            <a:pPr marL="0" indent="0">
              <a:buNone/>
            </a:pPr>
            <a:r>
              <a:rPr lang="nn-NO" dirty="0"/>
              <a:t>300 </a:t>
            </a:r>
            <a:r>
              <a:rPr lang="nn-NO" dirty="0" err="1"/>
              <a:t>mill</a:t>
            </a:r>
            <a:r>
              <a:rPr lang="nn-NO" dirty="0"/>
              <a:t> ad front gir mindre lånebehov og sambandet er sjølvfinansiert.</a:t>
            </a:r>
          </a:p>
          <a:p>
            <a:pPr marL="0" indent="0">
              <a:buNone/>
            </a:pPr>
            <a:endParaRPr lang="nn-NO" dirty="0"/>
          </a:p>
          <a:p>
            <a:endParaRPr lang="nn-NO" dirty="0"/>
          </a:p>
        </p:txBody>
      </p:sp>
    </p:spTree>
    <p:extLst>
      <p:ext uri="{BB962C8B-B14F-4D97-AF65-F5344CB8AC3E}">
        <p14:creationId xmlns:p14="http://schemas.microsoft.com/office/powerpoint/2010/main" val="316983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4AF8F39-53DC-447E-91C2-125C1E5F8B3C}"/>
              </a:ext>
            </a:extLst>
          </p:cNvPr>
          <p:cNvSpPr>
            <a:spLocks noGrp="1"/>
          </p:cNvSpPr>
          <p:nvPr>
            <p:ph type="title"/>
          </p:nvPr>
        </p:nvSpPr>
        <p:spPr/>
        <p:txBody>
          <a:bodyPr/>
          <a:lstStyle/>
          <a:p>
            <a:r>
              <a:rPr lang="nn-NO" dirty="0"/>
              <a:t>Vegeigar versus Sande fastlandssamband as</a:t>
            </a:r>
          </a:p>
        </p:txBody>
      </p:sp>
      <p:sp>
        <p:nvSpPr>
          <p:cNvPr id="4" name="Plassholder for innhold 3">
            <a:extLst>
              <a:ext uri="{FF2B5EF4-FFF2-40B4-BE49-F238E27FC236}">
                <a16:creationId xmlns:a16="http://schemas.microsoft.com/office/drawing/2014/main" id="{94507D49-E300-4862-8CC2-64E6670FC874}"/>
              </a:ext>
            </a:extLst>
          </p:cNvPr>
          <p:cNvSpPr>
            <a:spLocks noGrp="1"/>
          </p:cNvSpPr>
          <p:nvPr>
            <p:ph idx="1"/>
          </p:nvPr>
        </p:nvSpPr>
        <p:spPr/>
        <p:txBody>
          <a:bodyPr/>
          <a:lstStyle/>
          <a:p>
            <a:r>
              <a:rPr lang="nn-NO" dirty="0"/>
              <a:t>Ferjekaier og ferjer kostar det dei kostar - fylket betalar</a:t>
            </a:r>
          </a:p>
          <a:p>
            <a:r>
              <a:rPr lang="nn-NO" dirty="0"/>
              <a:t>P- 50 og P-85 skal sikre at dette ikkje går utover fylkeskommunale prosjekt. (Gjeld ikkje ferjekaier og nye ferjer)</a:t>
            </a:r>
          </a:p>
          <a:p>
            <a:r>
              <a:rPr lang="nn-NO" dirty="0"/>
              <a:t>300 </a:t>
            </a:r>
            <a:r>
              <a:rPr lang="nn-NO" dirty="0" err="1"/>
              <a:t>mill</a:t>
            </a:r>
            <a:r>
              <a:rPr lang="nn-NO" dirty="0"/>
              <a:t> av vår kostnad er tal som ligg inne etter krav frå fylket  skilnad P- 50  og P- 85</a:t>
            </a:r>
          </a:p>
          <a:p>
            <a:r>
              <a:rPr lang="nn-NO" dirty="0"/>
              <a:t>Dersom ferjer skal vere her for alltid må ein bestemme seg for dette.</a:t>
            </a:r>
          </a:p>
        </p:txBody>
      </p:sp>
    </p:spTree>
    <p:extLst>
      <p:ext uri="{BB962C8B-B14F-4D97-AF65-F5344CB8AC3E}">
        <p14:creationId xmlns:p14="http://schemas.microsoft.com/office/powerpoint/2010/main" val="107081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Kva treng vi?</a:t>
            </a:r>
            <a:br>
              <a:rPr lang="nn-NO" dirty="0"/>
            </a:br>
            <a:endParaRPr lang="nn-NO" dirty="0"/>
          </a:p>
        </p:txBody>
      </p:sp>
      <p:sp>
        <p:nvSpPr>
          <p:cNvPr id="3" name="Plassholder for innhold 2"/>
          <p:cNvSpPr>
            <a:spLocks noGrp="1"/>
          </p:cNvSpPr>
          <p:nvPr>
            <p:ph idx="1"/>
          </p:nvPr>
        </p:nvSpPr>
        <p:spPr/>
        <p:txBody>
          <a:bodyPr/>
          <a:lstStyle/>
          <a:p>
            <a:r>
              <a:rPr lang="nn-NO" dirty="0"/>
              <a:t>Prosjektering 5 mill.</a:t>
            </a:r>
          </a:p>
          <a:p>
            <a:r>
              <a:rPr lang="nn-NO" dirty="0"/>
              <a:t>Reguleringsplan 5 mill.</a:t>
            </a:r>
          </a:p>
          <a:p>
            <a:r>
              <a:rPr lang="nn-NO" dirty="0"/>
              <a:t>Kjerneboring ca. 15 mill.</a:t>
            </a:r>
          </a:p>
          <a:p>
            <a:pPr marL="0" indent="0">
              <a:buNone/>
            </a:pPr>
            <a:r>
              <a:rPr lang="nn-NO" dirty="0">
                <a:solidFill>
                  <a:srgbClr val="0070C0"/>
                </a:solidFill>
              </a:rPr>
              <a:t>Fleire retningar framover </a:t>
            </a:r>
          </a:p>
          <a:p>
            <a:r>
              <a:rPr lang="nn-NO" dirty="0"/>
              <a:t>a) kommunen får midlar med </a:t>
            </a:r>
            <a:r>
              <a:rPr lang="nn-NO" dirty="0" err="1"/>
              <a:t>mr</a:t>
            </a:r>
            <a:r>
              <a:rPr lang="nn-NO" dirty="0"/>
              <a:t> fylke til  «spleiselaget» </a:t>
            </a:r>
          </a:p>
          <a:p>
            <a:r>
              <a:rPr lang="nn-NO" dirty="0"/>
              <a:t>b) </a:t>
            </a:r>
            <a:r>
              <a:rPr lang="nn-NO" dirty="0" err="1"/>
              <a:t>mr</a:t>
            </a:r>
            <a:r>
              <a:rPr lang="nn-NO" dirty="0"/>
              <a:t> fylke står for reguleringsplanen og «spleiselaget» overfører til fylket det dei har avsett til dette</a:t>
            </a:r>
          </a:p>
          <a:p>
            <a:r>
              <a:rPr lang="nn-NO" dirty="0"/>
              <a:t>Alt vert OPS finansiert (også reguleringsplanen )</a:t>
            </a:r>
          </a:p>
        </p:txBody>
      </p:sp>
    </p:spTree>
    <p:extLst>
      <p:ext uri="{BB962C8B-B14F-4D97-AF65-F5344CB8AC3E}">
        <p14:creationId xmlns:p14="http://schemas.microsoft.com/office/powerpoint/2010/main" val="256751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J_Korsnes\Skrivebord\Mine bilder\gamle\Drageskaret.BMP"/>
          <p:cNvPicPr>
            <a:picLocks noGrp="1" noChangeAspect="1" noChangeArrowheads="1"/>
          </p:cNvPicPr>
          <p:nvPr>
            <p:ph idx="1"/>
          </p:nvPr>
        </p:nvPicPr>
        <p:blipFill>
          <a:blip r:embed="rId2" cstate="print"/>
          <a:srcRect/>
          <a:stretch>
            <a:fillRect/>
          </a:stretch>
        </p:blipFill>
        <p:spPr bwMode="auto">
          <a:xfrm>
            <a:off x="-1" y="0"/>
            <a:ext cx="12122331" cy="6858000"/>
          </a:xfrm>
          <a:prstGeom prst="rect">
            <a:avLst/>
          </a:prstGeom>
          <a:noFill/>
        </p:spPr>
      </p:pic>
      <p:sp>
        <p:nvSpPr>
          <p:cNvPr id="5" name="Bildeforklaring formet som et rektangel 4"/>
          <p:cNvSpPr/>
          <p:nvPr/>
        </p:nvSpPr>
        <p:spPr>
          <a:xfrm>
            <a:off x="3143672" y="2564904"/>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dirty="0"/>
              <a:t>Åram</a:t>
            </a:r>
          </a:p>
        </p:txBody>
      </p:sp>
      <p:sp>
        <p:nvSpPr>
          <p:cNvPr id="6" name="Bildeforklaring formet som et rektangel 5"/>
          <p:cNvSpPr/>
          <p:nvPr/>
        </p:nvSpPr>
        <p:spPr>
          <a:xfrm>
            <a:off x="5663952" y="2420888"/>
            <a:ext cx="1008112"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dirty="0"/>
              <a:t>Kvamsøy</a:t>
            </a:r>
          </a:p>
        </p:txBody>
      </p:sp>
      <p:sp>
        <p:nvSpPr>
          <p:cNvPr id="7" name="Bildeforklaring formet som et rektangel 6"/>
          <p:cNvSpPr/>
          <p:nvPr/>
        </p:nvSpPr>
        <p:spPr>
          <a:xfrm>
            <a:off x="7680176" y="2636912"/>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dirty="0"/>
              <a:t>Voksa</a:t>
            </a:r>
          </a:p>
        </p:txBody>
      </p:sp>
    </p:spTree>
    <p:extLst>
      <p:ext uri="{BB962C8B-B14F-4D97-AF65-F5344CB8AC3E}">
        <p14:creationId xmlns:p14="http://schemas.microsoft.com/office/powerpoint/2010/main" val="121494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Øyane har oppegåande samfunn</a:t>
            </a:r>
          </a:p>
        </p:txBody>
      </p:sp>
      <p:sp>
        <p:nvSpPr>
          <p:cNvPr id="3" name="Plassholder for innhold 2"/>
          <p:cNvSpPr>
            <a:spLocks noGrp="1"/>
          </p:cNvSpPr>
          <p:nvPr>
            <p:ph idx="1"/>
          </p:nvPr>
        </p:nvSpPr>
        <p:spPr/>
        <p:txBody>
          <a:bodyPr/>
          <a:lstStyle/>
          <a:p>
            <a:r>
              <a:rPr lang="nn-NO" dirty="0"/>
              <a:t>På øyane er det mange byggeklare tomter</a:t>
            </a:r>
          </a:p>
          <a:p>
            <a:r>
              <a:rPr lang="nn-NO" dirty="0"/>
              <a:t>Næringsliv</a:t>
            </a:r>
          </a:p>
          <a:p>
            <a:r>
              <a:rPr lang="nn-NO" dirty="0"/>
              <a:t>Fibernettverk</a:t>
            </a:r>
          </a:p>
          <a:p>
            <a:r>
              <a:rPr lang="nn-NO" dirty="0"/>
              <a:t>Skular og barnehagar</a:t>
            </a:r>
          </a:p>
          <a:p>
            <a:r>
              <a:rPr lang="nn-NO" dirty="0"/>
              <a:t>Butikkar</a:t>
            </a:r>
          </a:p>
          <a:p>
            <a:r>
              <a:rPr lang="nn-NO" dirty="0"/>
              <a:t>Vassverk</a:t>
            </a:r>
          </a:p>
          <a:p>
            <a:r>
              <a:rPr lang="nn-NO" dirty="0"/>
              <a:t>Hamner</a:t>
            </a:r>
          </a:p>
          <a:p>
            <a:r>
              <a:rPr lang="nn-NO" dirty="0"/>
              <a:t>Djupvasskaier</a:t>
            </a:r>
          </a:p>
          <a:p>
            <a:endParaRPr lang="nn-NO" dirty="0"/>
          </a:p>
        </p:txBody>
      </p:sp>
    </p:spTree>
    <p:extLst>
      <p:ext uri="{BB962C8B-B14F-4D97-AF65-F5344CB8AC3E}">
        <p14:creationId xmlns:p14="http://schemas.microsoft.com/office/powerpoint/2010/main" val="104477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4BC3C-22EA-41BD-9155-A922611C21D2}"/>
              </a:ext>
            </a:extLst>
          </p:cNvPr>
          <p:cNvSpPr>
            <a:spLocks noGrp="1"/>
          </p:cNvSpPr>
          <p:nvPr>
            <p:ph type="title"/>
          </p:nvPr>
        </p:nvSpPr>
        <p:spPr/>
        <p:txBody>
          <a:bodyPr/>
          <a:lstStyle/>
          <a:p>
            <a:r>
              <a:rPr lang="nb-NO" dirty="0"/>
              <a:t> </a:t>
            </a:r>
            <a:r>
              <a:rPr lang="nb-NO" dirty="0" err="1"/>
              <a:t>Samandrag</a:t>
            </a:r>
            <a:r>
              <a:rPr lang="nb-NO" dirty="0"/>
              <a:t> om </a:t>
            </a:r>
            <a:r>
              <a:rPr lang="nb-NO" dirty="0" err="1"/>
              <a:t>arbeidsplassar</a:t>
            </a:r>
            <a:r>
              <a:rPr lang="nb-NO" dirty="0"/>
              <a:t> på </a:t>
            </a:r>
            <a:r>
              <a:rPr lang="nb-NO" dirty="0" err="1"/>
              <a:t>øyane</a:t>
            </a:r>
            <a:r>
              <a:rPr lang="nb-NO" dirty="0"/>
              <a:t> </a:t>
            </a:r>
          </a:p>
        </p:txBody>
      </p:sp>
      <p:sp>
        <p:nvSpPr>
          <p:cNvPr id="3" name="Plassholder for innhold 2">
            <a:extLst>
              <a:ext uri="{FF2B5EF4-FFF2-40B4-BE49-F238E27FC236}">
                <a16:creationId xmlns:a16="http://schemas.microsoft.com/office/drawing/2014/main" id="{A671354F-8C6D-463A-9A0A-D6335D10F43C}"/>
              </a:ext>
            </a:extLst>
          </p:cNvPr>
          <p:cNvSpPr>
            <a:spLocks noGrp="1"/>
          </p:cNvSpPr>
          <p:nvPr>
            <p:ph idx="1"/>
          </p:nvPr>
        </p:nvSpPr>
        <p:spPr/>
        <p:txBody>
          <a:bodyPr/>
          <a:lstStyle/>
          <a:p>
            <a:pPr marL="0" indent="0">
              <a:buNone/>
            </a:pPr>
            <a:r>
              <a:rPr lang="nb-NO" dirty="0"/>
              <a:t>	               </a:t>
            </a:r>
            <a:r>
              <a:rPr lang="nb-NO" dirty="0" err="1"/>
              <a:t>Arbeidsplassar</a:t>
            </a:r>
            <a:r>
              <a:rPr lang="nb-NO" dirty="0"/>
              <a:t> i dag		Konkrete nye planar</a:t>
            </a:r>
          </a:p>
          <a:p>
            <a:r>
              <a:rPr lang="nb-NO" dirty="0"/>
              <a:t>Rosenlund 			3				20 – 30</a:t>
            </a:r>
          </a:p>
          <a:p>
            <a:r>
              <a:rPr lang="nb-NO" dirty="0" err="1"/>
              <a:t>Brimer</a:t>
            </a:r>
            <a:r>
              <a:rPr lang="nb-NO" dirty="0"/>
              <a:t>				60				20 – 35</a:t>
            </a:r>
          </a:p>
          <a:p>
            <a:r>
              <a:rPr lang="nb-NO" dirty="0"/>
              <a:t>Sandefisk				20				5 – 10</a:t>
            </a:r>
          </a:p>
          <a:p>
            <a:r>
              <a:rPr lang="nb-NO" dirty="0"/>
              <a:t>Beitveit </a:t>
            </a:r>
            <a:r>
              <a:rPr lang="nb-NO" dirty="0" err="1"/>
              <a:t>Holding</a:t>
            </a:r>
            <a:r>
              <a:rPr lang="nb-NO" dirty="0"/>
              <a:t> 			25				 ????</a:t>
            </a:r>
          </a:p>
          <a:p>
            <a:r>
              <a:rPr lang="nb-NO" u="sng" dirty="0"/>
              <a:t>Sandsøy servicebåt		25				5 – 10</a:t>
            </a:r>
          </a:p>
          <a:p>
            <a:pPr marL="0" indent="0">
              <a:buNone/>
            </a:pPr>
            <a:r>
              <a:rPr lang="nb-NO" u="sng" dirty="0">
                <a:highlight>
                  <a:srgbClr val="FFFF00"/>
                </a:highlight>
              </a:rPr>
              <a:t>Sum </a:t>
            </a:r>
            <a:r>
              <a:rPr lang="nb-NO" u="sng" dirty="0" err="1">
                <a:highlight>
                  <a:srgbClr val="FFFF00"/>
                </a:highlight>
              </a:rPr>
              <a:t>arbeidsplassar</a:t>
            </a:r>
            <a:r>
              <a:rPr lang="nb-NO" u="sng" dirty="0">
                <a:highlight>
                  <a:srgbClr val="FFFF00"/>
                </a:highlight>
              </a:rPr>
              <a:t>		133				50 – 85</a:t>
            </a:r>
          </a:p>
          <a:p>
            <a:pPr marL="0" indent="0">
              <a:buNone/>
            </a:pPr>
            <a:r>
              <a:rPr lang="nb-NO" dirty="0" err="1">
                <a:solidFill>
                  <a:srgbClr val="FF0000"/>
                </a:solidFill>
              </a:rPr>
              <a:t>Ringverknadane</a:t>
            </a:r>
            <a:r>
              <a:rPr lang="nb-NO" dirty="0">
                <a:solidFill>
                  <a:srgbClr val="FF0000"/>
                </a:solidFill>
              </a:rPr>
              <a:t> i nærmiljøet er </a:t>
            </a:r>
            <a:r>
              <a:rPr lang="nb-NO" dirty="0" err="1">
                <a:solidFill>
                  <a:srgbClr val="FF0000"/>
                </a:solidFill>
              </a:rPr>
              <a:t>ikkje</a:t>
            </a:r>
            <a:r>
              <a:rPr lang="nb-NO" dirty="0">
                <a:solidFill>
                  <a:srgbClr val="FF0000"/>
                </a:solidFill>
              </a:rPr>
              <a:t> </a:t>
            </a:r>
            <a:r>
              <a:rPr lang="nb-NO" dirty="0" err="1">
                <a:solidFill>
                  <a:srgbClr val="FF0000"/>
                </a:solidFill>
              </a:rPr>
              <a:t>tekne</a:t>
            </a:r>
            <a:r>
              <a:rPr lang="nb-NO" dirty="0">
                <a:solidFill>
                  <a:srgbClr val="FF0000"/>
                </a:solidFill>
              </a:rPr>
              <a:t> med!!!!</a:t>
            </a:r>
            <a:r>
              <a:rPr lang="nb-NO" dirty="0"/>
              <a:t>		</a:t>
            </a:r>
          </a:p>
        </p:txBody>
      </p:sp>
    </p:spTree>
    <p:extLst>
      <p:ext uri="{BB962C8B-B14F-4D97-AF65-F5344CB8AC3E}">
        <p14:creationId xmlns:p14="http://schemas.microsoft.com/office/powerpoint/2010/main" val="391712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n-NO" dirty="0"/>
              <a:t>Pluss fleire mindre firma</a:t>
            </a:r>
          </a:p>
        </p:txBody>
      </p:sp>
      <p:sp>
        <p:nvSpPr>
          <p:cNvPr id="8" name="Plassholder for innhold 7"/>
          <p:cNvSpPr>
            <a:spLocks noGrp="1"/>
          </p:cNvSpPr>
          <p:nvPr>
            <p:ph idx="1"/>
          </p:nvPr>
        </p:nvSpPr>
        <p:spPr/>
        <p:txBody>
          <a:bodyPr/>
          <a:lstStyle/>
          <a:p>
            <a:r>
              <a:rPr lang="nn-NO" dirty="0"/>
              <a:t>Sande Sjømat DA</a:t>
            </a:r>
          </a:p>
          <a:p>
            <a:r>
              <a:rPr lang="nn-NO" dirty="0"/>
              <a:t>Kvamsøy Oljeservice as</a:t>
            </a:r>
          </a:p>
          <a:p>
            <a:r>
              <a:rPr lang="nn-NO" dirty="0"/>
              <a:t>Bringsvor Bygg as</a:t>
            </a:r>
          </a:p>
          <a:p>
            <a:r>
              <a:rPr lang="nn-NO" dirty="0"/>
              <a:t>A-Å Bygg</a:t>
            </a:r>
          </a:p>
          <a:p>
            <a:r>
              <a:rPr lang="nn-NO" dirty="0"/>
              <a:t>Støylen service</a:t>
            </a:r>
          </a:p>
          <a:p>
            <a:r>
              <a:rPr lang="nn-NO" dirty="0"/>
              <a:t>Storholmen as</a:t>
            </a:r>
          </a:p>
          <a:p>
            <a:r>
              <a:rPr lang="nn-NO" dirty="0"/>
              <a:t>Bjørn Støylen</a:t>
            </a:r>
          </a:p>
          <a:p>
            <a:r>
              <a:rPr lang="nn-NO" dirty="0"/>
              <a:t>Stor landbruksaktivitet</a:t>
            </a:r>
          </a:p>
        </p:txBody>
      </p:sp>
    </p:spTree>
    <p:extLst>
      <p:ext uri="{BB962C8B-B14F-4D97-AF65-F5344CB8AC3E}">
        <p14:creationId xmlns:p14="http://schemas.microsoft.com/office/powerpoint/2010/main" val="344060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67D1C-0A37-4F5B-A593-BFA97BD80E5F}"/>
              </a:ext>
            </a:extLst>
          </p:cNvPr>
          <p:cNvPicPr>
            <a:picLocks noChangeAspect="1"/>
          </p:cNvPicPr>
          <p:nvPr/>
        </p:nvPicPr>
        <p:blipFill>
          <a:blip r:embed="rId2"/>
          <a:stretch>
            <a:fillRect/>
          </a:stretch>
        </p:blipFill>
        <p:spPr>
          <a:xfrm>
            <a:off x="247650" y="466725"/>
            <a:ext cx="11696700" cy="5924550"/>
          </a:xfrm>
          <a:prstGeom prst="rect">
            <a:avLst/>
          </a:prstGeom>
        </p:spPr>
      </p:pic>
      <p:sp>
        <p:nvSpPr>
          <p:cNvPr id="10" name="Rectangle 9">
            <a:extLst>
              <a:ext uri="{FF2B5EF4-FFF2-40B4-BE49-F238E27FC236}">
                <a16:creationId xmlns:a16="http://schemas.microsoft.com/office/drawing/2014/main" id="{034ADA42-9821-41D3-8821-FCB24A9C2D72}"/>
              </a:ext>
            </a:extLst>
          </p:cNvPr>
          <p:cNvSpPr/>
          <p:nvPr/>
        </p:nvSpPr>
        <p:spPr>
          <a:xfrm>
            <a:off x="247650" y="2618509"/>
            <a:ext cx="1132263" cy="540327"/>
          </a:xfrm>
          <a:prstGeom prst="rect">
            <a:avLst/>
          </a:prstGeom>
          <a:solidFill>
            <a:schemeClr val="bg1"/>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Rectangle 5">
            <a:extLst>
              <a:ext uri="{FF2B5EF4-FFF2-40B4-BE49-F238E27FC236}">
                <a16:creationId xmlns:a16="http://schemas.microsoft.com/office/drawing/2014/main" id="{9A5089C8-53BA-40ED-92CD-98C95BCB8A26}"/>
              </a:ext>
            </a:extLst>
          </p:cNvPr>
          <p:cNvSpPr/>
          <p:nvPr/>
        </p:nvSpPr>
        <p:spPr>
          <a:xfrm>
            <a:off x="98695" y="232755"/>
            <a:ext cx="11471564" cy="6325986"/>
          </a:xfrm>
          <a:prstGeom prst="rect">
            <a:avLst/>
          </a:prstGeom>
          <a:solidFill>
            <a:srgbClr val="FFFFFF">
              <a:alpha val="60000"/>
            </a:srgb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Rectangle 1">
            <a:extLst>
              <a:ext uri="{FF2B5EF4-FFF2-40B4-BE49-F238E27FC236}">
                <a16:creationId xmlns:a16="http://schemas.microsoft.com/office/drawing/2014/main" id="{6B3E7434-BE88-4350-BB4C-A6BC6F202CD1}"/>
              </a:ext>
            </a:extLst>
          </p:cNvPr>
          <p:cNvSpPr/>
          <p:nvPr/>
        </p:nvSpPr>
        <p:spPr>
          <a:xfrm>
            <a:off x="247650" y="299258"/>
            <a:ext cx="7183928" cy="5062451"/>
          </a:xfrm>
          <a:prstGeom prst="rect">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Rectangle 2">
            <a:extLst>
              <a:ext uri="{FF2B5EF4-FFF2-40B4-BE49-F238E27FC236}">
                <a16:creationId xmlns:a16="http://schemas.microsoft.com/office/drawing/2014/main" id="{6FAB65A6-EE3B-4D19-918D-4E615232BD5A}"/>
              </a:ext>
            </a:extLst>
          </p:cNvPr>
          <p:cNvSpPr/>
          <p:nvPr/>
        </p:nvSpPr>
        <p:spPr>
          <a:xfrm>
            <a:off x="5968538" y="4817226"/>
            <a:ext cx="45719" cy="45719"/>
          </a:xfrm>
          <a:prstGeom prst="rect">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9" name="Straight Connector 8">
            <a:extLst>
              <a:ext uri="{FF2B5EF4-FFF2-40B4-BE49-F238E27FC236}">
                <a16:creationId xmlns:a16="http://schemas.microsoft.com/office/drawing/2014/main" id="{169DABF1-A986-4D15-9F3D-23A4B2DFD68C}"/>
              </a:ext>
            </a:extLst>
          </p:cNvPr>
          <p:cNvCxnSpPr>
            <a:cxnSpLocks/>
          </p:cNvCxnSpPr>
          <p:nvPr/>
        </p:nvCxnSpPr>
        <p:spPr>
          <a:xfrm flipV="1">
            <a:off x="551237" y="4624423"/>
            <a:ext cx="11124944"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C0600D-66BB-4DA0-BDFE-04F1CD11A766}"/>
              </a:ext>
            </a:extLst>
          </p:cNvPr>
          <p:cNvCxnSpPr/>
          <p:nvPr/>
        </p:nvCxnSpPr>
        <p:spPr>
          <a:xfrm>
            <a:off x="745377" y="4131425"/>
            <a:ext cx="0" cy="48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7FE73C-48DB-4846-BED1-3155770BDE3A}"/>
              </a:ext>
            </a:extLst>
          </p:cNvPr>
          <p:cNvSpPr txBox="1"/>
          <p:nvPr/>
        </p:nvSpPr>
        <p:spPr>
          <a:xfrm flipH="1">
            <a:off x="433472" y="4751882"/>
            <a:ext cx="924489" cy="646331"/>
          </a:xfrm>
          <a:prstGeom prst="rect">
            <a:avLst/>
          </a:prstGeom>
          <a:noFill/>
        </p:spPr>
        <p:txBody>
          <a:bodyPr wrap="square" rtlCol="0">
            <a:spAutoFit/>
          </a:bodyPr>
          <a:lstStyle/>
          <a:p>
            <a:r>
              <a:rPr lang="nb-NO" dirty="0"/>
              <a:t>25.Mai 20 </a:t>
            </a:r>
          </a:p>
        </p:txBody>
      </p:sp>
      <p:sp>
        <p:nvSpPr>
          <p:cNvPr id="14" name="TextBox 13">
            <a:extLst>
              <a:ext uri="{FF2B5EF4-FFF2-40B4-BE49-F238E27FC236}">
                <a16:creationId xmlns:a16="http://schemas.microsoft.com/office/drawing/2014/main" id="{95A0990D-5370-4349-8018-8ACD00C03AAE}"/>
              </a:ext>
            </a:extLst>
          </p:cNvPr>
          <p:cNvSpPr txBox="1"/>
          <p:nvPr/>
        </p:nvSpPr>
        <p:spPr>
          <a:xfrm flipH="1">
            <a:off x="301680" y="3499052"/>
            <a:ext cx="1091338" cy="600164"/>
          </a:xfrm>
          <a:prstGeom prst="rect">
            <a:avLst/>
          </a:prstGeom>
          <a:solidFill>
            <a:schemeClr val="bg1"/>
          </a:solidFill>
          <a:ln>
            <a:solidFill>
              <a:schemeClr val="tx1"/>
            </a:solidFill>
          </a:ln>
        </p:spPr>
        <p:txBody>
          <a:bodyPr wrap="square" rtlCol="0">
            <a:spAutoFit/>
          </a:bodyPr>
          <a:lstStyle/>
          <a:p>
            <a:r>
              <a:rPr lang="nb-NO" sz="1100" dirty="0"/>
              <a:t>Vegdirektoratet  godkjenner 8 % stigning</a:t>
            </a:r>
          </a:p>
        </p:txBody>
      </p:sp>
      <p:cxnSp>
        <p:nvCxnSpPr>
          <p:cNvPr id="15" name="Straight Connector 14">
            <a:extLst>
              <a:ext uri="{FF2B5EF4-FFF2-40B4-BE49-F238E27FC236}">
                <a16:creationId xmlns:a16="http://schemas.microsoft.com/office/drawing/2014/main" id="{661BECAB-B0EE-49F0-88A0-7C3D6093A079}"/>
              </a:ext>
            </a:extLst>
          </p:cNvPr>
          <p:cNvCxnSpPr/>
          <p:nvPr/>
        </p:nvCxnSpPr>
        <p:spPr>
          <a:xfrm>
            <a:off x="3114066" y="4094545"/>
            <a:ext cx="0" cy="48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C6F49D-E65D-4090-B4A9-120DB4460896}"/>
              </a:ext>
            </a:extLst>
          </p:cNvPr>
          <p:cNvSpPr txBox="1"/>
          <p:nvPr/>
        </p:nvSpPr>
        <p:spPr>
          <a:xfrm flipH="1">
            <a:off x="1270628" y="4751882"/>
            <a:ext cx="1143127" cy="646331"/>
          </a:xfrm>
          <a:prstGeom prst="rect">
            <a:avLst/>
          </a:prstGeom>
          <a:noFill/>
        </p:spPr>
        <p:txBody>
          <a:bodyPr wrap="square" rtlCol="0">
            <a:spAutoFit/>
          </a:bodyPr>
          <a:lstStyle/>
          <a:p>
            <a:r>
              <a:rPr lang="nb-NO" dirty="0"/>
              <a:t>5.Oktober 20</a:t>
            </a:r>
          </a:p>
        </p:txBody>
      </p:sp>
      <p:sp>
        <p:nvSpPr>
          <p:cNvPr id="17" name="TextBox 16">
            <a:extLst>
              <a:ext uri="{FF2B5EF4-FFF2-40B4-BE49-F238E27FC236}">
                <a16:creationId xmlns:a16="http://schemas.microsoft.com/office/drawing/2014/main" id="{A7C616A1-9A93-40A3-B9C3-9D10D8F25895}"/>
              </a:ext>
            </a:extLst>
          </p:cNvPr>
          <p:cNvSpPr txBox="1"/>
          <p:nvPr/>
        </p:nvSpPr>
        <p:spPr>
          <a:xfrm flipH="1">
            <a:off x="2678600" y="4762565"/>
            <a:ext cx="1351644" cy="646331"/>
          </a:xfrm>
          <a:prstGeom prst="rect">
            <a:avLst/>
          </a:prstGeom>
          <a:noFill/>
        </p:spPr>
        <p:txBody>
          <a:bodyPr wrap="square" rtlCol="0">
            <a:spAutoFit/>
          </a:bodyPr>
          <a:lstStyle/>
          <a:p>
            <a:r>
              <a:rPr lang="nb-NO" dirty="0"/>
              <a:t>9.November 20</a:t>
            </a:r>
          </a:p>
        </p:txBody>
      </p:sp>
      <p:sp>
        <p:nvSpPr>
          <p:cNvPr id="19" name="TextBox 18">
            <a:extLst>
              <a:ext uri="{FF2B5EF4-FFF2-40B4-BE49-F238E27FC236}">
                <a16:creationId xmlns:a16="http://schemas.microsoft.com/office/drawing/2014/main" id="{53500380-BB2A-424F-9EF0-47114F4CC856}"/>
              </a:ext>
            </a:extLst>
          </p:cNvPr>
          <p:cNvSpPr txBox="1"/>
          <p:nvPr/>
        </p:nvSpPr>
        <p:spPr>
          <a:xfrm flipH="1">
            <a:off x="3889769" y="4802042"/>
            <a:ext cx="1536426" cy="646331"/>
          </a:xfrm>
          <a:prstGeom prst="rect">
            <a:avLst/>
          </a:prstGeom>
          <a:noFill/>
        </p:spPr>
        <p:txBody>
          <a:bodyPr wrap="square" rtlCol="0">
            <a:spAutoFit/>
          </a:bodyPr>
          <a:lstStyle/>
          <a:p>
            <a:r>
              <a:rPr lang="nb-NO" dirty="0"/>
              <a:t>12.November 20</a:t>
            </a:r>
          </a:p>
        </p:txBody>
      </p:sp>
      <p:cxnSp>
        <p:nvCxnSpPr>
          <p:cNvPr id="26" name="Straight Connector 25">
            <a:extLst>
              <a:ext uri="{FF2B5EF4-FFF2-40B4-BE49-F238E27FC236}">
                <a16:creationId xmlns:a16="http://schemas.microsoft.com/office/drawing/2014/main" id="{59235AB4-FAE4-47DE-83DF-310ED231E2CB}"/>
              </a:ext>
            </a:extLst>
          </p:cNvPr>
          <p:cNvCxnSpPr>
            <a:cxnSpLocks/>
          </p:cNvCxnSpPr>
          <p:nvPr/>
        </p:nvCxnSpPr>
        <p:spPr>
          <a:xfrm>
            <a:off x="4291316" y="4049925"/>
            <a:ext cx="7836" cy="5744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577A2BE-84A2-4A6B-9D0C-481608C8C012}"/>
              </a:ext>
            </a:extLst>
          </p:cNvPr>
          <p:cNvSpPr txBox="1"/>
          <p:nvPr/>
        </p:nvSpPr>
        <p:spPr>
          <a:xfrm flipH="1">
            <a:off x="2466324" y="3482235"/>
            <a:ext cx="1183964" cy="600164"/>
          </a:xfrm>
          <a:prstGeom prst="rect">
            <a:avLst/>
          </a:prstGeom>
          <a:solidFill>
            <a:schemeClr val="bg1"/>
          </a:solidFill>
          <a:ln>
            <a:solidFill>
              <a:schemeClr val="tx1"/>
            </a:solidFill>
          </a:ln>
        </p:spPr>
        <p:txBody>
          <a:bodyPr wrap="square" rtlCol="0">
            <a:spAutoFit/>
          </a:bodyPr>
          <a:lstStyle/>
          <a:p>
            <a:r>
              <a:rPr lang="nb-NO" sz="1100" dirty="0" err="1"/>
              <a:t>Samf.utv</a:t>
            </a:r>
            <a:r>
              <a:rPr lang="nb-NO" sz="1100" dirty="0"/>
              <a:t> </a:t>
            </a:r>
            <a:r>
              <a:rPr lang="nb-NO" sz="1100" dirty="0" err="1"/>
              <a:t>midlar</a:t>
            </a:r>
            <a:r>
              <a:rPr lang="nb-NO" sz="1100" dirty="0"/>
              <a:t> </a:t>
            </a:r>
            <a:r>
              <a:rPr lang="nb-NO" sz="1100" dirty="0" err="1"/>
              <a:t>frå</a:t>
            </a:r>
            <a:r>
              <a:rPr lang="nb-NO" sz="1100" dirty="0"/>
              <a:t> landsida kan </a:t>
            </a:r>
            <a:r>
              <a:rPr lang="nb-NO" sz="1100" dirty="0" err="1"/>
              <a:t>nyttast</a:t>
            </a:r>
            <a:endParaRPr lang="nb-NO" sz="1100" dirty="0"/>
          </a:p>
        </p:txBody>
      </p:sp>
      <p:cxnSp>
        <p:nvCxnSpPr>
          <p:cNvPr id="28" name="Straight Connector 27">
            <a:extLst>
              <a:ext uri="{FF2B5EF4-FFF2-40B4-BE49-F238E27FC236}">
                <a16:creationId xmlns:a16="http://schemas.microsoft.com/office/drawing/2014/main" id="{01FF3923-F134-486E-B4F1-0D75C2C12B95}"/>
              </a:ext>
            </a:extLst>
          </p:cNvPr>
          <p:cNvCxnSpPr/>
          <p:nvPr/>
        </p:nvCxnSpPr>
        <p:spPr>
          <a:xfrm>
            <a:off x="5616546" y="4094545"/>
            <a:ext cx="0" cy="48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C796A3-1FCA-46FA-BAFD-655CC505E95C}"/>
              </a:ext>
            </a:extLst>
          </p:cNvPr>
          <p:cNvSpPr txBox="1"/>
          <p:nvPr/>
        </p:nvSpPr>
        <p:spPr>
          <a:xfrm flipH="1">
            <a:off x="5251476" y="4731339"/>
            <a:ext cx="1006710" cy="646331"/>
          </a:xfrm>
          <a:prstGeom prst="rect">
            <a:avLst/>
          </a:prstGeom>
          <a:noFill/>
        </p:spPr>
        <p:txBody>
          <a:bodyPr wrap="square" rtlCol="0">
            <a:spAutoFit/>
          </a:bodyPr>
          <a:lstStyle/>
          <a:p>
            <a:r>
              <a:rPr lang="nb-NO" dirty="0"/>
              <a:t>23. Mars 21</a:t>
            </a:r>
          </a:p>
        </p:txBody>
      </p:sp>
      <p:sp>
        <p:nvSpPr>
          <p:cNvPr id="31" name="TextBox 30">
            <a:extLst>
              <a:ext uri="{FF2B5EF4-FFF2-40B4-BE49-F238E27FC236}">
                <a16:creationId xmlns:a16="http://schemas.microsoft.com/office/drawing/2014/main" id="{0C3E6FEC-A7F0-4B90-80AB-B11228DA8E63}"/>
              </a:ext>
            </a:extLst>
          </p:cNvPr>
          <p:cNvSpPr txBox="1"/>
          <p:nvPr/>
        </p:nvSpPr>
        <p:spPr>
          <a:xfrm flipH="1">
            <a:off x="6637710" y="4751882"/>
            <a:ext cx="760615" cy="646331"/>
          </a:xfrm>
          <a:prstGeom prst="rect">
            <a:avLst/>
          </a:prstGeom>
          <a:noFill/>
        </p:spPr>
        <p:txBody>
          <a:bodyPr wrap="square" rtlCol="0">
            <a:spAutoFit/>
          </a:bodyPr>
          <a:lstStyle/>
          <a:p>
            <a:r>
              <a:rPr lang="nb-NO" dirty="0"/>
              <a:t>Juni?</a:t>
            </a:r>
          </a:p>
          <a:p>
            <a:r>
              <a:rPr lang="nb-NO" dirty="0"/>
              <a:t>21</a:t>
            </a:r>
          </a:p>
        </p:txBody>
      </p:sp>
      <p:sp>
        <p:nvSpPr>
          <p:cNvPr id="32" name="TextBox 31">
            <a:extLst>
              <a:ext uri="{FF2B5EF4-FFF2-40B4-BE49-F238E27FC236}">
                <a16:creationId xmlns:a16="http://schemas.microsoft.com/office/drawing/2014/main" id="{7C52F65D-F7DA-4661-B89C-FFB124B21623}"/>
              </a:ext>
            </a:extLst>
          </p:cNvPr>
          <p:cNvSpPr txBox="1"/>
          <p:nvPr/>
        </p:nvSpPr>
        <p:spPr>
          <a:xfrm flipH="1">
            <a:off x="6464243" y="2757867"/>
            <a:ext cx="989940" cy="261610"/>
          </a:xfrm>
          <a:prstGeom prst="rect">
            <a:avLst/>
          </a:prstGeom>
          <a:solidFill>
            <a:schemeClr val="bg1"/>
          </a:solidFill>
          <a:ln>
            <a:solidFill>
              <a:schemeClr val="tx1"/>
            </a:solidFill>
          </a:ln>
        </p:spPr>
        <p:txBody>
          <a:bodyPr wrap="square" rtlCol="0">
            <a:spAutoFit/>
          </a:bodyPr>
          <a:lstStyle/>
          <a:p>
            <a:r>
              <a:rPr lang="nb-NO" sz="1100" b="1" i="1" dirty="0"/>
              <a:t>Seismikk</a:t>
            </a:r>
          </a:p>
        </p:txBody>
      </p:sp>
      <p:cxnSp>
        <p:nvCxnSpPr>
          <p:cNvPr id="33" name="Straight Connector 32">
            <a:extLst>
              <a:ext uri="{FF2B5EF4-FFF2-40B4-BE49-F238E27FC236}">
                <a16:creationId xmlns:a16="http://schemas.microsoft.com/office/drawing/2014/main" id="{4DDCF4D7-C931-477F-80C2-3632F592F0BC}"/>
              </a:ext>
            </a:extLst>
          </p:cNvPr>
          <p:cNvCxnSpPr>
            <a:cxnSpLocks/>
            <a:stCxn id="32" idx="2"/>
          </p:cNvCxnSpPr>
          <p:nvPr/>
        </p:nvCxnSpPr>
        <p:spPr>
          <a:xfrm>
            <a:off x="6959213" y="3019477"/>
            <a:ext cx="20144" cy="15806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EE95BC2-6F72-4C82-A125-302DCF47E7DE}"/>
              </a:ext>
            </a:extLst>
          </p:cNvPr>
          <p:cNvSpPr txBox="1"/>
          <p:nvPr/>
        </p:nvSpPr>
        <p:spPr>
          <a:xfrm flipH="1">
            <a:off x="8129112" y="4769874"/>
            <a:ext cx="760615" cy="369332"/>
          </a:xfrm>
          <a:prstGeom prst="rect">
            <a:avLst/>
          </a:prstGeom>
          <a:noFill/>
        </p:spPr>
        <p:txBody>
          <a:bodyPr wrap="square" rtlCol="0">
            <a:spAutoFit/>
          </a:bodyPr>
          <a:lstStyle/>
          <a:p>
            <a:r>
              <a:rPr lang="nb-NO" dirty="0"/>
              <a:t>2022?</a:t>
            </a:r>
          </a:p>
        </p:txBody>
      </p:sp>
      <p:cxnSp>
        <p:nvCxnSpPr>
          <p:cNvPr id="35" name="Straight Connector 34">
            <a:extLst>
              <a:ext uri="{FF2B5EF4-FFF2-40B4-BE49-F238E27FC236}">
                <a16:creationId xmlns:a16="http://schemas.microsoft.com/office/drawing/2014/main" id="{7BF5FE6B-0B7F-408E-8E4D-ECC05BCC6A65}"/>
              </a:ext>
            </a:extLst>
          </p:cNvPr>
          <p:cNvCxnSpPr>
            <a:cxnSpLocks/>
          </p:cNvCxnSpPr>
          <p:nvPr/>
        </p:nvCxnSpPr>
        <p:spPr>
          <a:xfrm>
            <a:off x="8466729" y="2952673"/>
            <a:ext cx="0" cy="16644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12E9A48-C18D-44D1-9823-0148207A0625}"/>
              </a:ext>
            </a:extLst>
          </p:cNvPr>
          <p:cNvSpPr txBox="1"/>
          <p:nvPr/>
        </p:nvSpPr>
        <p:spPr>
          <a:xfrm flipH="1">
            <a:off x="7775774" y="2691063"/>
            <a:ext cx="1162315" cy="261610"/>
          </a:xfrm>
          <a:prstGeom prst="rect">
            <a:avLst/>
          </a:prstGeom>
          <a:solidFill>
            <a:schemeClr val="bg1"/>
          </a:solidFill>
          <a:ln>
            <a:solidFill>
              <a:schemeClr val="tx1"/>
            </a:solidFill>
          </a:ln>
        </p:spPr>
        <p:txBody>
          <a:bodyPr wrap="square" rtlCol="0">
            <a:spAutoFit/>
          </a:bodyPr>
          <a:lstStyle/>
          <a:p>
            <a:r>
              <a:rPr lang="nb-NO" sz="1100" b="1" i="1" dirty="0"/>
              <a:t>Prosjektering</a:t>
            </a:r>
          </a:p>
        </p:txBody>
      </p:sp>
      <p:sp>
        <p:nvSpPr>
          <p:cNvPr id="38" name="TextBox 37">
            <a:extLst>
              <a:ext uri="{FF2B5EF4-FFF2-40B4-BE49-F238E27FC236}">
                <a16:creationId xmlns:a16="http://schemas.microsoft.com/office/drawing/2014/main" id="{B8E88DA6-EFF6-4684-ACB9-6345913F8000}"/>
              </a:ext>
            </a:extLst>
          </p:cNvPr>
          <p:cNvSpPr txBox="1"/>
          <p:nvPr/>
        </p:nvSpPr>
        <p:spPr>
          <a:xfrm flipH="1">
            <a:off x="9369872" y="4744703"/>
            <a:ext cx="1536425" cy="369332"/>
          </a:xfrm>
          <a:prstGeom prst="rect">
            <a:avLst/>
          </a:prstGeom>
          <a:noFill/>
        </p:spPr>
        <p:txBody>
          <a:bodyPr wrap="square" rtlCol="0">
            <a:spAutoFit/>
          </a:bodyPr>
          <a:lstStyle/>
          <a:p>
            <a:r>
              <a:rPr lang="nb-NO" dirty="0"/>
              <a:t>2023?</a:t>
            </a:r>
          </a:p>
        </p:txBody>
      </p:sp>
      <p:cxnSp>
        <p:nvCxnSpPr>
          <p:cNvPr id="39" name="Straight Connector 38">
            <a:extLst>
              <a:ext uri="{FF2B5EF4-FFF2-40B4-BE49-F238E27FC236}">
                <a16:creationId xmlns:a16="http://schemas.microsoft.com/office/drawing/2014/main" id="{49468F0C-97A6-46CA-9C2E-BD06890F5E78}"/>
              </a:ext>
            </a:extLst>
          </p:cNvPr>
          <p:cNvCxnSpPr>
            <a:cxnSpLocks/>
            <a:stCxn id="40" idx="2"/>
          </p:cNvCxnSpPr>
          <p:nvPr/>
        </p:nvCxnSpPr>
        <p:spPr>
          <a:xfrm flipH="1">
            <a:off x="9845216" y="3010986"/>
            <a:ext cx="16408" cy="15692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1574EBF-EBFC-4638-86EC-234E81D88947}"/>
              </a:ext>
            </a:extLst>
          </p:cNvPr>
          <p:cNvSpPr txBox="1"/>
          <p:nvPr/>
        </p:nvSpPr>
        <p:spPr>
          <a:xfrm flipH="1">
            <a:off x="9255361" y="2749376"/>
            <a:ext cx="1212527" cy="261610"/>
          </a:xfrm>
          <a:prstGeom prst="rect">
            <a:avLst/>
          </a:prstGeom>
          <a:solidFill>
            <a:schemeClr val="bg1"/>
          </a:solidFill>
          <a:ln>
            <a:solidFill>
              <a:schemeClr val="tx1"/>
            </a:solidFill>
          </a:ln>
        </p:spPr>
        <p:txBody>
          <a:bodyPr wrap="square" rtlCol="0">
            <a:spAutoFit/>
          </a:bodyPr>
          <a:lstStyle/>
          <a:p>
            <a:r>
              <a:rPr lang="nb-NO" sz="1100" b="1" i="1" dirty="0"/>
              <a:t>Reguleringsplan</a:t>
            </a:r>
          </a:p>
        </p:txBody>
      </p:sp>
      <p:sp>
        <p:nvSpPr>
          <p:cNvPr id="30" name="TextBox 29">
            <a:extLst>
              <a:ext uri="{FF2B5EF4-FFF2-40B4-BE49-F238E27FC236}">
                <a16:creationId xmlns:a16="http://schemas.microsoft.com/office/drawing/2014/main" id="{B89E4D3D-1C83-45ED-ADF7-B892FB075B08}"/>
              </a:ext>
            </a:extLst>
          </p:cNvPr>
          <p:cNvSpPr txBox="1"/>
          <p:nvPr/>
        </p:nvSpPr>
        <p:spPr>
          <a:xfrm flipH="1">
            <a:off x="5153874" y="3537108"/>
            <a:ext cx="1166467" cy="430887"/>
          </a:xfrm>
          <a:prstGeom prst="rect">
            <a:avLst/>
          </a:prstGeom>
          <a:solidFill>
            <a:schemeClr val="bg1"/>
          </a:solidFill>
          <a:ln>
            <a:solidFill>
              <a:schemeClr val="tx1"/>
            </a:solidFill>
          </a:ln>
        </p:spPr>
        <p:txBody>
          <a:bodyPr wrap="square" rtlCol="0">
            <a:spAutoFit/>
          </a:bodyPr>
          <a:lstStyle/>
          <a:p>
            <a:r>
              <a:rPr lang="nb-NO" sz="1100" dirty="0"/>
              <a:t>Norconsult- grunnforhold </a:t>
            </a:r>
          </a:p>
        </p:txBody>
      </p:sp>
      <p:sp>
        <p:nvSpPr>
          <p:cNvPr id="23" name="TextBox 22">
            <a:extLst>
              <a:ext uri="{FF2B5EF4-FFF2-40B4-BE49-F238E27FC236}">
                <a16:creationId xmlns:a16="http://schemas.microsoft.com/office/drawing/2014/main" id="{6A45B010-760B-4FBF-A42A-49FA5A29DEBB}"/>
              </a:ext>
            </a:extLst>
          </p:cNvPr>
          <p:cNvSpPr txBox="1"/>
          <p:nvPr/>
        </p:nvSpPr>
        <p:spPr>
          <a:xfrm flipH="1">
            <a:off x="3822848" y="3619038"/>
            <a:ext cx="1020677" cy="430887"/>
          </a:xfrm>
          <a:prstGeom prst="rect">
            <a:avLst/>
          </a:prstGeom>
          <a:solidFill>
            <a:schemeClr val="bg1"/>
          </a:solidFill>
          <a:ln>
            <a:solidFill>
              <a:schemeClr val="tx1"/>
            </a:solidFill>
          </a:ln>
        </p:spPr>
        <p:txBody>
          <a:bodyPr wrap="square" rtlCol="0">
            <a:spAutoFit/>
          </a:bodyPr>
          <a:lstStyle/>
          <a:p>
            <a:r>
              <a:rPr lang="nb-NO" sz="1100" i="1" dirty="0" err="1"/>
              <a:t>Deloitte</a:t>
            </a:r>
            <a:r>
              <a:rPr lang="nb-NO" sz="1100" i="1" dirty="0"/>
              <a:t>, finansanalyse</a:t>
            </a:r>
            <a:endParaRPr lang="nb-NO" sz="1100" dirty="0"/>
          </a:p>
        </p:txBody>
      </p:sp>
      <p:cxnSp>
        <p:nvCxnSpPr>
          <p:cNvPr id="47" name="Straight Connector 46">
            <a:extLst>
              <a:ext uri="{FF2B5EF4-FFF2-40B4-BE49-F238E27FC236}">
                <a16:creationId xmlns:a16="http://schemas.microsoft.com/office/drawing/2014/main" id="{48216E1E-709F-43B4-AE36-BD7E9DACEA53}"/>
              </a:ext>
            </a:extLst>
          </p:cNvPr>
          <p:cNvCxnSpPr/>
          <p:nvPr/>
        </p:nvCxnSpPr>
        <p:spPr>
          <a:xfrm>
            <a:off x="1724109" y="2711421"/>
            <a:ext cx="0" cy="19035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7EF3695-F3F4-4447-9CD1-FC8C33A45840}"/>
              </a:ext>
            </a:extLst>
          </p:cNvPr>
          <p:cNvSpPr txBox="1"/>
          <p:nvPr/>
        </p:nvSpPr>
        <p:spPr>
          <a:xfrm flipH="1">
            <a:off x="997391" y="2266921"/>
            <a:ext cx="1416365" cy="261610"/>
          </a:xfrm>
          <a:prstGeom prst="rect">
            <a:avLst/>
          </a:prstGeom>
          <a:solidFill>
            <a:schemeClr val="bg1"/>
          </a:solidFill>
          <a:ln>
            <a:solidFill>
              <a:schemeClr val="tx1"/>
            </a:solidFill>
          </a:ln>
        </p:spPr>
        <p:txBody>
          <a:bodyPr wrap="square" rtlCol="0">
            <a:spAutoFit/>
          </a:bodyPr>
          <a:lstStyle/>
          <a:p>
            <a:r>
              <a:rPr lang="nb-NO" sz="1100" i="1" dirty="0"/>
              <a:t>KS1 rapport</a:t>
            </a:r>
          </a:p>
        </p:txBody>
      </p:sp>
      <p:cxnSp>
        <p:nvCxnSpPr>
          <p:cNvPr id="41" name="Straight Connector 38">
            <a:extLst>
              <a:ext uri="{FF2B5EF4-FFF2-40B4-BE49-F238E27FC236}">
                <a16:creationId xmlns:a16="http://schemas.microsoft.com/office/drawing/2014/main" id="{49468F0C-97A6-46CA-9C2E-BD06890F5E78}"/>
              </a:ext>
            </a:extLst>
          </p:cNvPr>
          <p:cNvCxnSpPr/>
          <p:nvPr/>
        </p:nvCxnSpPr>
        <p:spPr>
          <a:xfrm>
            <a:off x="11033936" y="4146696"/>
            <a:ext cx="0" cy="48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39">
            <a:extLst>
              <a:ext uri="{FF2B5EF4-FFF2-40B4-BE49-F238E27FC236}">
                <a16:creationId xmlns:a16="http://schemas.microsoft.com/office/drawing/2014/main" id="{D1574EBF-EBFC-4638-86EC-234E81D88947}"/>
              </a:ext>
            </a:extLst>
          </p:cNvPr>
          <p:cNvSpPr txBox="1"/>
          <p:nvPr/>
        </p:nvSpPr>
        <p:spPr>
          <a:xfrm flipH="1">
            <a:off x="10451478" y="3877750"/>
            <a:ext cx="1089451" cy="430887"/>
          </a:xfrm>
          <a:prstGeom prst="rect">
            <a:avLst/>
          </a:prstGeom>
          <a:solidFill>
            <a:schemeClr val="bg1"/>
          </a:solidFill>
          <a:ln>
            <a:solidFill>
              <a:schemeClr val="tx1"/>
            </a:solidFill>
          </a:ln>
        </p:spPr>
        <p:txBody>
          <a:bodyPr wrap="square" rtlCol="0">
            <a:spAutoFit/>
          </a:bodyPr>
          <a:lstStyle/>
          <a:p>
            <a:r>
              <a:rPr lang="nb-NO" sz="1100" b="1" i="1" dirty="0" err="1"/>
              <a:t>Endeleg</a:t>
            </a:r>
            <a:r>
              <a:rPr lang="nb-NO" sz="1100" b="1" i="1" dirty="0"/>
              <a:t> </a:t>
            </a:r>
            <a:r>
              <a:rPr lang="nb-NO" sz="1100" b="1" i="1" dirty="0" err="1"/>
              <a:t>avgjerdsle</a:t>
            </a:r>
            <a:endParaRPr lang="nb-NO" sz="1100" b="1" i="1" dirty="0"/>
          </a:p>
        </p:txBody>
      </p:sp>
      <p:sp>
        <p:nvSpPr>
          <p:cNvPr id="48" name="TextBox 37">
            <a:extLst>
              <a:ext uri="{FF2B5EF4-FFF2-40B4-BE49-F238E27FC236}">
                <a16:creationId xmlns:a16="http://schemas.microsoft.com/office/drawing/2014/main" id="{B8E88DA6-EFF6-4684-ACB9-6345913F8000}"/>
              </a:ext>
            </a:extLst>
          </p:cNvPr>
          <p:cNvSpPr txBox="1"/>
          <p:nvPr/>
        </p:nvSpPr>
        <p:spPr>
          <a:xfrm flipH="1">
            <a:off x="10556880" y="4861518"/>
            <a:ext cx="1536425" cy="369332"/>
          </a:xfrm>
          <a:prstGeom prst="rect">
            <a:avLst/>
          </a:prstGeom>
          <a:noFill/>
        </p:spPr>
        <p:txBody>
          <a:bodyPr wrap="square" rtlCol="0">
            <a:spAutoFit/>
          </a:bodyPr>
          <a:lstStyle/>
          <a:p>
            <a:r>
              <a:rPr lang="nb-NO" dirty="0"/>
              <a:t>2023 ?</a:t>
            </a:r>
          </a:p>
        </p:txBody>
      </p:sp>
    </p:spTree>
    <p:extLst>
      <p:ext uri="{BB962C8B-B14F-4D97-AF65-F5344CB8AC3E}">
        <p14:creationId xmlns:p14="http://schemas.microsoft.com/office/powerpoint/2010/main" val="15582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F2307F-142B-E9D5-5FA8-17944E319829}"/>
              </a:ext>
            </a:extLst>
          </p:cNvPr>
          <p:cNvSpPr>
            <a:spLocks noGrp="1"/>
          </p:cNvSpPr>
          <p:nvPr>
            <p:ph type="title"/>
          </p:nvPr>
        </p:nvSpPr>
        <p:spPr/>
        <p:txBody>
          <a:bodyPr/>
          <a:lstStyle/>
          <a:p>
            <a:endParaRPr lang="nn-NO"/>
          </a:p>
        </p:txBody>
      </p:sp>
      <p:pic>
        <p:nvPicPr>
          <p:cNvPr id="4" name="Bilde 3">
            <a:extLst>
              <a:ext uri="{FF2B5EF4-FFF2-40B4-BE49-F238E27FC236}">
                <a16:creationId xmlns:a16="http://schemas.microsoft.com/office/drawing/2014/main" id="{67F827EB-B2F2-5C0D-8A24-791B6129EF68}"/>
              </a:ext>
            </a:extLst>
          </p:cNvPr>
          <p:cNvPicPr>
            <a:picLocks noChangeAspect="1"/>
          </p:cNvPicPr>
          <p:nvPr/>
        </p:nvPicPr>
        <p:blipFill>
          <a:blip r:embed="rId2"/>
          <a:stretch>
            <a:fillRect/>
          </a:stretch>
        </p:blipFill>
        <p:spPr>
          <a:xfrm>
            <a:off x="6076950" y="3409950"/>
            <a:ext cx="38100" cy="38100"/>
          </a:xfrm>
          <a:prstGeom prst="rect">
            <a:avLst/>
          </a:prstGeom>
        </p:spPr>
      </p:pic>
      <p:pic>
        <p:nvPicPr>
          <p:cNvPr id="6" name="Bilde 5">
            <a:extLst>
              <a:ext uri="{FF2B5EF4-FFF2-40B4-BE49-F238E27FC236}">
                <a16:creationId xmlns:a16="http://schemas.microsoft.com/office/drawing/2014/main" id="{8485D386-CCD2-7469-3647-1623F5CCCD0B}"/>
              </a:ext>
            </a:extLst>
          </p:cNvPr>
          <p:cNvPicPr>
            <a:picLocks noChangeAspect="1"/>
          </p:cNvPicPr>
          <p:nvPr/>
        </p:nvPicPr>
        <p:blipFill>
          <a:blip r:embed="rId3"/>
          <a:stretch>
            <a:fillRect/>
          </a:stretch>
        </p:blipFill>
        <p:spPr>
          <a:xfrm>
            <a:off x="6072850" y="3405850"/>
            <a:ext cx="46299" cy="46299"/>
          </a:xfrm>
          <a:prstGeom prst="rect">
            <a:avLst/>
          </a:prstGeom>
        </p:spPr>
      </p:pic>
      <p:pic>
        <p:nvPicPr>
          <p:cNvPr id="10" name="Bilde 9">
            <a:extLst>
              <a:ext uri="{FF2B5EF4-FFF2-40B4-BE49-F238E27FC236}">
                <a16:creationId xmlns:a16="http://schemas.microsoft.com/office/drawing/2014/main" id="{248D5EEC-A916-F9B3-3FD4-DC26D2140E40}"/>
              </a:ext>
            </a:extLst>
          </p:cNvPr>
          <p:cNvPicPr>
            <a:picLocks noChangeAspect="1"/>
          </p:cNvPicPr>
          <p:nvPr/>
        </p:nvPicPr>
        <p:blipFill>
          <a:blip r:embed="rId4"/>
          <a:stretch>
            <a:fillRect/>
          </a:stretch>
        </p:blipFill>
        <p:spPr>
          <a:xfrm>
            <a:off x="0" y="0"/>
            <a:ext cx="12191999" cy="6824853"/>
          </a:xfrm>
          <a:prstGeom prst="rect">
            <a:avLst/>
          </a:prstGeom>
        </p:spPr>
      </p:pic>
    </p:spTree>
    <p:extLst>
      <p:ext uri="{BB962C8B-B14F-4D97-AF65-F5344CB8AC3E}">
        <p14:creationId xmlns:p14="http://schemas.microsoft.com/office/powerpoint/2010/main" val="189884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8D10B9-83BC-49A0-A9C4-900838326AD2}"/>
              </a:ext>
            </a:extLst>
          </p:cNvPr>
          <p:cNvSpPr>
            <a:spLocks noGrp="1"/>
          </p:cNvSpPr>
          <p:nvPr>
            <p:ph type="title"/>
          </p:nvPr>
        </p:nvSpPr>
        <p:spPr>
          <a:xfrm>
            <a:off x="478171" y="165310"/>
            <a:ext cx="10515600" cy="1325563"/>
          </a:xfrm>
        </p:spPr>
        <p:txBody>
          <a:bodyPr/>
          <a:lstStyle/>
          <a:p>
            <a:r>
              <a:rPr lang="nb-NO" dirty="0"/>
              <a:t>Seismikk –Konklusjon</a:t>
            </a:r>
          </a:p>
        </p:txBody>
      </p:sp>
      <p:sp>
        <p:nvSpPr>
          <p:cNvPr id="6" name="TekstSylinder 5">
            <a:extLst>
              <a:ext uri="{FF2B5EF4-FFF2-40B4-BE49-F238E27FC236}">
                <a16:creationId xmlns:a16="http://schemas.microsoft.com/office/drawing/2014/main" id="{A8DC518D-ABBC-4BF9-9715-449813F7D471}"/>
              </a:ext>
            </a:extLst>
          </p:cNvPr>
          <p:cNvSpPr txBox="1"/>
          <p:nvPr/>
        </p:nvSpPr>
        <p:spPr>
          <a:xfrm>
            <a:off x="463491" y="3246489"/>
            <a:ext cx="8680509" cy="1477328"/>
          </a:xfrm>
          <a:prstGeom prst="rect">
            <a:avLst/>
          </a:prstGeom>
          <a:noFill/>
        </p:spPr>
        <p:txBody>
          <a:bodyPr wrap="square">
            <a:spAutoFit/>
          </a:bodyPr>
          <a:lstStyle/>
          <a:p>
            <a:r>
              <a:rPr lang="nb-NO" dirty="0"/>
              <a:t>Nordlige trase Dette forslaget virker betydelig bedre stilt enn KDP-linjen etter undersøkelsene, men også denne linjen faller </a:t>
            </a:r>
            <a:r>
              <a:rPr lang="nn-NO" dirty="0"/>
              <a:t>under kravet om 50 meters </a:t>
            </a:r>
            <a:r>
              <a:rPr lang="nn-NO" dirty="0" err="1"/>
              <a:t>bergoverdekning</a:t>
            </a:r>
            <a:r>
              <a:rPr lang="nn-NO" dirty="0"/>
              <a:t> om man regner med en </a:t>
            </a:r>
            <a:r>
              <a:rPr lang="nn-NO" dirty="0" err="1"/>
              <a:t>sikkerhetsmargin</a:t>
            </a:r>
            <a:r>
              <a:rPr lang="nn-NO" dirty="0"/>
              <a:t> som </a:t>
            </a:r>
            <a:r>
              <a:rPr lang="nn-NO" dirty="0" err="1"/>
              <a:t>tilsvarer</a:t>
            </a:r>
            <a:r>
              <a:rPr lang="nn-NO" dirty="0"/>
              <a:t> feilmarginen på seismikken. Denne traseen har færre punkter, og </a:t>
            </a:r>
            <a:r>
              <a:rPr lang="nn-NO" dirty="0" err="1"/>
              <a:t>kortere</a:t>
            </a:r>
            <a:r>
              <a:rPr lang="nn-NO" dirty="0"/>
              <a:t> </a:t>
            </a:r>
            <a:r>
              <a:rPr lang="nn-NO" dirty="0" err="1"/>
              <a:t>strekninger</a:t>
            </a:r>
            <a:r>
              <a:rPr lang="nn-NO" dirty="0"/>
              <a:t> enn KDP-</a:t>
            </a:r>
            <a:r>
              <a:rPr lang="nn-NO" dirty="0" err="1"/>
              <a:t>linjen</a:t>
            </a:r>
            <a:r>
              <a:rPr lang="nn-NO" dirty="0"/>
              <a:t> </a:t>
            </a:r>
            <a:r>
              <a:rPr lang="nn-NO" dirty="0" err="1"/>
              <a:t>hvor</a:t>
            </a:r>
            <a:r>
              <a:rPr lang="nn-NO" dirty="0"/>
              <a:t> man </a:t>
            </a:r>
            <a:r>
              <a:rPr lang="nn-NO" dirty="0" err="1"/>
              <a:t>ikke</a:t>
            </a:r>
            <a:r>
              <a:rPr lang="nn-NO" dirty="0"/>
              <a:t> kan være sikker på at det er 50 meters </a:t>
            </a:r>
            <a:r>
              <a:rPr lang="nn-NO" dirty="0" err="1"/>
              <a:t>bergoverdekning</a:t>
            </a:r>
            <a:r>
              <a:rPr lang="nn-NO" dirty="0"/>
              <a:t>.</a:t>
            </a:r>
            <a:endParaRPr lang="nb-NO" dirty="0"/>
          </a:p>
        </p:txBody>
      </p:sp>
      <p:sp>
        <p:nvSpPr>
          <p:cNvPr id="4" name="TekstSylinder 3">
            <a:extLst>
              <a:ext uri="{FF2B5EF4-FFF2-40B4-BE49-F238E27FC236}">
                <a16:creationId xmlns:a16="http://schemas.microsoft.com/office/drawing/2014/main" id="{A1253269-1131-3FEC-4A7E-48AA1273D4BA}"/>
              </a:ext>
            </a:extLst>
          </p:cNvPr>
          <p:cNvSpPr txBox="1"/>
          <p:nvPr/>
        </p:nvSpPr>
        <p:spPr>
          <a:xfrm>
            <a:off x="478171" y="1630017"/>
            <a:ext cx="8665829" cy="1477328"/>
          </a:xfrm>
          <a:prstGeom prst="rect">
            <a:avLst/>
          </a:prstGeom>
          <a:noFill/>
        </p:spPr>
        <p:txBody>
          <a:bodyPr wrap="square">
            <a:spAutoFit/>
          </a:bodyPr>
          <a:lstStyle/>
          <a:p>
            <a:r>
              <a:rPr lang="nb-NO" dirty="0"/>
              <a:t>Østlige deler (utenfor denne studien) Her har vegplanlegger hos MRFK modellert en veitrase ut fra tilgjengelige data. Dette området har ikke vært en del av dette prosjektet, men tas med for helhetens skyld. Med foreslåtte tunnelpåhugg og eldre seismikkdata oppnår vi ikke 50 meters bergoverdekning på forslaget med 7,2% eller 8% stigning. Denne delen av den potensielle tunnelen ender i en rundkjøring eller kryss.</a:t>
            </a:r>
            <a:endParaRPr lang="nn-NO" dirty="0"/>
          </a:p>
        </p:txBody>
      </p:sp>
    </p:spTree>
    <p:extLst>
      <p:ext uri="{BB962C8B-B14F-4D97-AF65-F5344CB8AC3E}">
        <p14:creationId xmlns:p14="http://schemas.microsoft.com/office/powerpoint/2010/main" val="322000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D9BBE2B-FF90-410F-832E-24A3BFFE057A}"/>
              </a:ext>
            </a:extLst>
          </p:cNvPr>
          <p:cNvSpPr>
            <a:spLocks noGrp="1"/>
          </p:cNvSpPr>
          <p:nvPr>
            <p:ph idx="1"/>
          </p:nvPr>
        </p:nvSpPr>
        <p:spPr>
          <a:xfrm>
            <a:off x="838200" y="947956"/>
            <a:ext cx="10515600" cy="5229007"/>
          </a:xfrm>
        </p:spPr>
        <p:txBody>
          <a:bodyPr>
            <a:normAutofit lnSpcReduction="10000"/>
          </a:bodyPr>
          <a:lstStyle/>
          <a:p>
            <a:pPr marL="0" indent="0">
              <a:buNone/>
            </a:pPr>
            <a:r>
              <a:rPr lang="nb-NO" sz="4300" b="1" dirty="0"/>
              <a:t>Prosjektering</a:t>
            </a:r>
            <a:endParaRPr lang="nn-NO" sz="4300" b="1" dirty="0"/>
          </a:p>
          <a:p>
            <a:r>
              <a:rPr lang="nn-NO" dirty="0"/>
              <a:t>Teikning av trase og tryggleik</a:t>
            </a:r>
          </a:p>
          <a:p>
            <a:r>
              <a:rPr lang="nn-NO" dirty="0"/>
              <a:t>Kryss, T - 9,5 m, evakueringsrom, automatisk trafikkontroll (ATK) </a:t>
            </a:r>
          </a:p>
          <a:p>
            <a:r>
              <a:rPr lang="nn-NO" dirty="0"/>
              <a:t>Ved å gjere dette no, sikrar ein prisen i høve vegbyggar.</a:t>
            </a:r>
          </a:p>
          <a:p>
            <a:r>
              <a:rPr lang="nn-NO" dirty="0"/>
              <a:t>Det  gir sikrare pris på tunellen.</a:t>
            </a:r>
          </a:p>
          <a:p>
            <a:pPr marL="0" indent="0">
              <a:buNone/>
            </a:pPr>
            <a:r>
              <a:rPr lang="nb-NO" sz="4400" b="1" dirty="0"/>
              <a:t>Reguleringsplan </a:t>
            </a:r>
            <a:endParaRPr lang="nn-NO" sz="4400" b="1" dirty="0"/>
          </a:p>
          <a:p>
            <a:r>
              <a:rPr lang="nb-NO" dirty="0"/>
              <a:t>Plan og </a:t>
            </a:r>
            <a:r>
              <a:rPr lang="nb-NO" dirty="0" err="1"/>
              <a:t>byggningslova</a:t>
            </a:r>
            <a:r>
              <a:rPr lang="nb-NO" dirty="0"/>
              <a:t> krev dette.</a:t>
            </a:r>
          </a:p>
          <a:p>
            <a:r>
              <a:rPr lang="nb-NO" dirty="0" err="1"/>
              <a:t>Planane</a:t>
            </a:r>
            <a:r>
              <a:rPr lang="nb-NO" dirty="0"/>
              <a:t> er nede på pluss minus 10% uvisse.</a:t>
            </a:r>
          </a:p>
          <a:p>
            <a:r>
              <a:rPr lang="nb-NO" dirty="0" err="1"/>
              <a:t>Ein</a:t>
            </a:r>
            <a:r>
              <a:rPr lang="nb-NO" dirty="0"/>
              <a:t> kan gere </a:t>
            </a:r>
            <a:r>
              <a:rPr lang="nb-NO" dirty="0" err="1"/>
              <a:t>endeleg</a:t>
            </a:r>
            <a:r>
              <a:rPr lang="nb-NO" dirty="0"/>
              <a:t> vedtak om vegen </a:t>
            </a:r>
            <a:r>
              <a:rPr lang="nb-NO" dirty="0" err="1"/>
              <a:t>vidare</a:t>
            </a:r>
            <a:r>
              <a:rPr lang="nb-NO" dirty="0"/>
              <a:t>.</a:t>
            </a:r>
          </a:p>
          <a:p>
            <a:r>
              <a:rPr lang="nb-NO" dirty="0"/>
              <a:t>KS2 vil eventuelt </a:t>
            </a:r>
            <a:r>
              <a:rPr lang="nb-NO" dirty="0" err="1"/>
              <a:t>kome</a:t>
            </a:r>
            <a:r>
              <a:rPr lang="nb-NO" dirty="0"/>
              <a:t> etter dette.</a:t>
            </a:r>
          </a:p>
          <a:p>
            <a:endParaRPr lang="nn-NO" dirty="0"/>
          </a:p>
          <a:p>
            <a:endParaRPr lang="nn-NO" dirty="0"/>
          </a:p>
        </p:txBody>
      </p:sp>
    </p:spTree>
    <p:extLst>
      <p:ext uri="{BB962C8B-B14F-4D97-AF65-F5344CB8AC3E}">
        <p14:creationId xmlns:p14="http://schemas.microsoft.com/office/powerpoint/2010/main" val="193200441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16827</TotalTime>
  <Words>797</Words>
  <Application>Microsoft Office PowerPoint</Application>
  <PresentationFormat>Widescreen</PresentationFormat>
  <Paragraphs>111</Paragraphs>
  <Slides>17</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17</vt:i4>
      </vt:variant>
    </vt:vector>
  </HeadingPairs>
  <TitlesOfParts>
    <vt:vector size="21" baseType="lpstr">
      <vt:lpstr>Arial</vt:lpstr>
      <vt:lpstr>Calibri</vt:lpstr>
      <vt:lpstr>Calibri Light</vt:lpstr>
      <vt:lpstr>Office-tema</vt:lpstr>
      <vt:lpstr> Generalforsamling 20.april 2023</vt:lpstr>
      <vt:lpstr>PowerPoint-presentasjon</vt:lpstr>
      <vt:lpstr>Øyane har oppegåande samfunn</vt:lpstr>
      <vt:lpstr> Samandrag om arbeidsplassar på øyane </vt:lpstr>
      <vt:lpstr>Pluss fleire mindre firma</vt:lpstr>
      <vt:lpstr>PowerPoint-presentasjon</vt:lpstr>
      <vt:lpstr>PowerPoint-presentasjon</vt:lpstr>
      <vt:lpstr>Seismikk –Konklusjon</vt:lpstr>
      <vt:lpstr>PowerPoint-presentasjon</vt:lpstr>
      <vt:lpstr>Kostnad tunnel</vt:lpstr>
      <vt:lpstr>Deloitte- finansiell analyse</vt:lpstr>
      <vt:lpstr>Kommunikasjonar</vt:lpstr>
      <vt:lpstr>Samfunns innsparing</vt:lpstr>
      <vt:lpstr>Kostnadar ved nullalternativet </vt:lpstr>
      <vt:lpstr>Nullalternativet versus tunnel</vt:lpstr>
      <vt:lpstr>Vegeigar versus Sande fastlandssamband as</vt:lpstr>
      <vt:lpstr>Kva treng vi? </vt:lpstr>
    </vt:vector>
  </TitlesOfParts>
  <Company>SSIKT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Framover</dc:title>
  <dc:creator>Administrator</dc:creator>
  <cp:lastModifiedBy>Jostein Korsnes</cp:lastModifiedBy>
  <cp:revision>85</cp:revision>
  <dcterms:created xsi:type="dcterms:W3CDTF">2020-09-22T11:02:08Z</dcterms:created>
  <dcterms:modified xsi:type="dcterms:W3CDTF">2023-04-20T05:45:51Z</dcterms:modified>
</cp:coreProperties>
</file>